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2" r:id="rId1"/>
  </p:sldMasterIdLst>
  <p:notesMasterIdLst>
    <p:notesMasterId r:id="rId87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11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12" r:id="rId53"/>
    <p:sldId id="306" r:id="rId54"/>
    <p:sldId id="307" r:id="rId55"/>
    <p:sldId id="308" r:id="rId56"/>
    <p:sldId id="310" r:id="rId57"/>
    <p:sldId id="309" r:id="rId58"/>
    <p:sldId id="313" r:id="rId59"/>
    <p:sldId id="314" r:id="rId60"/>
    <p:sldId id="315" r:id="rId61"/>
    <p:sldId id="328" r:id="rId62"/>
    <p:sldId id="329" r:id="rId63"/>
    <p:sldId id="330" r:id="rId64"/>
    <p:sldId id="331" r:id="rId65"/>
    <p:sldId id="332" r:id="rId66"/>
    <p:sldId id="333" r:id="rId67"/>
    <p:sldId id="334" r:id="rId68"/>
    <p:sldId id="335" r:id="rId69"/>
    <p:sldId id="336" r:id="rId70"/>
    <p:sldId id="337" r:id="rId71"/>
    <p:sldId id="338" r:id="rId72"/>
    <p:sldId id="339" r:id="rId73"/>
    <p:sldId id="340" r:id="rId74"/>
    <p:sldId id="316" r:id="rId75"/>
    <p:sldId id="317" r:id="rId76"/>
    <p:sldId id="318" r:id="rId77"/>
    <p:sldId id="319" r:id="rId78"/>
    <p:sldId id="320" r:id="rId79"/>
    <p:sldId id="321" r:id="rId80"/>
    <p:sldId id="322" r:id="rId81"/>
    <p:sldId id="323" r:id="rId82"/>
    <p:sldId id="324" r:id="rId83"/>
    <p:sldId id="326" r:id="rId84"/>
    <p:sldId id="325" r:id="rId85"/>
    <p:sldId id="327" r:id="rId8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84"/>
    <p:restoredTop sz="94682"/>
  </p:normalViewPr>
  <p:slideViewPr>
    <p:cSldViewPr snapToGrid="0" snapToObjects="1">
      <p:cViewPr varScale="1">
        <p:scale>
          <a:sx n="103" d="100"/>
          <a:sy n="103" d="100"/>
        </p:scale>
        <p:origin x="184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9883E-878A-994A-92A1-14AAF61E0DA3}" type="datetimeFigureOut">
              <a:rPr lang="en-US" smtClean="0"/>
              <a:t>1/28/18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9D5F8-F72E-9C42-A1A7-06B068BC3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87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9D5F8-F72E-9C42-A1A7-06B068BC3B7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62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C5840-DAD0-9F40-9E21-2270ACDA28A9}" type="datetime1">
              <a:rPr lang="en-US" smtClean="0"/>
              <a:t>1/28/18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68BD-A82A-E54F-906D-6AAB0F782CA7}" type="datetime1">
              <a:rPr lang="en-US" smtClean="0"/>
              <a:t>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A76C-E0B4-2646-B6C8-6EC9CE8A8154}" type="datetime1">
              <a:rPr lang="en-US" smtClean="0"/>
              <a:t>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66B3-2DA6-5849-9CDF-8836A74D3D12}" type="datetime1">
              <a:rPr lang="en-US" smtClean="0"/>
              <a:t>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55B4-EBC4-AB4A-89B2-7EBF23FCC03A}" type="datetime1">
              <a:rPr lang="en-US" smtClean="0"/>
              <a:t>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A528-F566-7B40-B5DA-AAC59BD41847}" type="datetime1">
              <a:rPr lang="en-US" smtClean="0"/>
              <a:t>1/28/18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E8E7-5401-0C43-9FE7-930588C3161C}" type="datetime1">
              <a:rPr lang="en-US" smtClean="0"/>
              <a:t>1/28/18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6FF5E-019E-D44E-9DBA-FE2EB0B2D70C}" type="datetime1">
              <a:rPr lang="en-US" smtClean="0"/>
              <a:t>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6F8D-DC1F-8849-92B5-5B82F0820A31}" type="datetime1">
              <a:rPr lang="en-US" smtClean="0"/>
              <a:t>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1EB1C-CF7E-574E-B279-6718700CBED8}" type="datetime1">
              <a:rPr lang="en-US" smtClean="0"/>
              <a:t>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7AE-84DF-4B46-882D-DF74DA4C5223}" type="datetime1">
              <a:rPr lang="en-US" smtClean="0"/>
              <a:t>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322CB-D4E3-A645-A709-F481B78D1B00}" type="datetime1">
              <a:rPr lang="en-US" smtClean="0"/>
              <a:t>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01EA-45F1-2A41-AE02-710386A0B687}" type="datetime1">
              <a:rPr lang="en-US" smtClean="0"/>
              <a:t>1/28/18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F39A9-D1E3-4548-B7BD-33302CF575B0}" type="datetime1">
              <a:rPr lang="en-US" smtClean="0"/>
              <a:t>1/28/18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51F-568E-6248-8199-4D7924B5BD91}" type="datetime1">
              <a:rPr lang="en-US" smtClean="0"/>
              <a:t>1/28/18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1824E-F75E-E942-9748-E0ACF4A0FD45}" type="datetime1">
              <a:rPr lang="en-US" smtClean="0"/>
              <a:t>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3EC1F-D9C2-4742-8A72-BAF5D8A81671}" type="datetime1">
              <a:rPr lang="en-US" smtClean="0"/>
              <a:t>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32179B1A-960C-CC44-8DC9-883123444601}" type="datetime1">
              <a:rPr lang="en-US" smtClean="0"/>
              <a:t>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F322352-4A29-C640-B177-BCBFC96A7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344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62702" y="3694375"/>
            <a:ext cx="7591097" cy="2411143"/>
          </a:xfrm>
        </p:spPr>
        <p:txBody>
          <a:bodyPr>
            <a:normAutofit fontScale="90000"/>
          </a:bodyPr>
          <a:lstStyle/>
          <a:p>
            <a:r>
              <a:rPr lang="en-US" dirty="0"/>
              <a:t>New Patterns </a:t>
            </a:r>
            <a:r>
              <a:rPr lang="en-US"/>
              <a:t>In </a:t>
            </a:r>
            <a:br>
              <a:rPr lang="en-US"/>
            </a:br>
            <a:r>
              <a:rPr lang="en-US"/>
              <a:t>New </a:t>
            </a:r>
            <a:r>
              <a:rPr lang="en-US" dirty="0"/>
              <a:t>Worlds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084775"/>
            <a:ext cx="9144000" cy="754025"/>
          </a:xfrm>
        </p:spPr>
        <p:txBody>
          <a:bodyPr>
            <a:normAutofit fontScale="77500" lnSpcReduction="20000"/>
          </a:bodyPr>
          <a:lstStyle/>
          <a:p>
            <a:endParaRPr lang="en-US" dirty="0"/>
          </a:p>
          <a:p>
            <a:r>
              <a:rPr lang="en-US" dirty="0"/>
              <a:t>Part 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826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Mainland Conquests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657464"/>
            <a:ext cx="10233800" cy="5032375"/>
          </a:xfrm>
        </p:spPr>
        <p:txBody>
          <a:bodyPr>
            <a:normAutofit/>
          </a:bodyPr>
          <a:lstStyle/>
          <a:p>
            <a:r>
              <a:rPr lang="en-US" dirty="0"/>
              <a:t>Cortés did not bother with trading posts</a:t>
            </a:r>
          </a:p>
          <a:p>
            <a:pPr lvl="1"/>
            <a:r>
              <a:rPr lang="en-US" dirty="0"/>
              <a:t>Focused on treasure</a:t>
            </a:r>
          </a:p>
          <a:p>
            <a:pPr lvl="1"/>
            <a:r>
              <a:rPr lang="en-US" dirty="0"/>
              <a:t>Defeated larger indigenous force </a:t>
            </a:r>
            <a:r>
              <a:rPr lang="en-US" dirty="0">
                <a:sym typeface="Wingdings"/>
              </a:rPr>
              <a:t> superior weapons</a:t>
            </a:r>
          </a:p>
          <a:p>
            <a:r>
              <a:rPr lang="en-US" dirty="0" err="1">
                <a:sym typeface="Wingdings"/>
              </a:rPr>
              <a:t>Malinche</a:t>
            </a:r>
            <a:r>
              <a:rPr lang="en-US" dirty="0">
                <a:sym typeface="Wingdings"/>
              </a:rPr>
              <a:t> (1496-[1529-1550])</a:t>
            </a:r>
          </a:p>
          <a:p>
            <a:pPr lvl="1"/>
            <a:r>
              <a:rPr lang="en-US" dirty="0">
                <a:sym typeface="Wingdings"/>
              </a:rPr>
              <a:t>Given to Spaniards as tribute (1519)</a:t>
            </a:r>
          </a:p>
          <a:p>
            <a:pPr lvl="1"/>
            <a:r>
              <a:rPr lang="en-US" dirty="0">
                <a:sym typeface="Wingdings"/>
              </a:rPr>
              <a:t>La </a:t>
            </a:r>
            <a:r>
              <a:rPr lang="en-US" dirty="0" err="1">
                <a:sym typeface="Wingdings"/>
              </a:rPr>
              <a:t>Malinche</a:t>
            </a:r>
            <a:r>
              <a:rPr lang="en-US" dirty="0">
                <a:sym typeface="Wingdings"/>
              </a:rPr>
              <a:t>; Doña Marina</a:t>
            </a:r>
          </a:p>
          <a:p>
            <a:pPr lvl="1"/>
            <a:r>
              <a:rPr lang="en-US" dirty="0">
                <a:sym typeface="Wingdings"/>
              </a:rPr>
              <a:t>Nahua woman  sold into slavery to </a:t>
            </a:r>
            <a:r>
              <a:rPr lang="en-US" dirty="0" err="1">
                <a:sym typeface="Wingdings"/>
              </a:rPr>
              <a:t>Tabascans</a:t>
            </a:r>
            <a:endParaRPr lang="en-US" dirty="0">
              <a:sym typeface="Wingdings"/>
            </a:endParaRPr>
          </a:p>
          <a:p>
            <a:pPr lvl="1"/>
            <a:r>
              <a:rPr lang="en-US" dirty="0">
                <a:sym typeface="Wingdings"/>
              </a:rPr>
              <a:t>Spoke Mayan, </a:t>
            </a:r>
            <a:r>
              <a:rPr lang="en-US" dirty="0" err="1">
                <a:sym typeface="Wingdings"/>
              </a:rPr>
              <a:t>Nahuatl</a:t>
            </a:r>
            <a:r>
              <a:rPr lang="en-US" dirty="0">
                <a:sym typeface="Wingdings"/>
              </a:rPr>
              <a:t>; learned Spanish</a:t>
            </a:r>
          </a:p>
          <a:p>
            <a:pPr lvl="1"/>
            <a:r>
              <a:rPr lang="en-US" dirty="0">
                <a:sym typeface="Wingdings"/>
              </a:rPr>
              <a:t>Consort of Cortés  Martín (1522)</a:t>
            </a:r>
          </a:p>
          <a:p>
            <a:pPr lvl="1"/>
            <a:r>
              <a:rPr lang="en-US" dirty="0">
                <a:sym typeface="Wingdings"/>
              </a:rPr>
              <a:t>Acted as interpreter; taught Cortés about Aztec culture</a:t>
            </a:r>
          </a:p>
          <a:p>
            <a:pPr lvl="1"/>
            <a:r>
              <a:rPr lang="en-US" dirty="0">
                <a:sym typeface="Wingdings"/>
              </a:rPr>
              <a:t>Saved Spanish army from indigenous forces</a:t>
            </a:r>
          </a:p>
          <a:p>
            <a:pPr lvl="1"/>
            <a:r>
              <a:rPr lang="en-US" dirty="0">
                <a:sym typeface="Wingdings"/>
              </a:rPr>
              <a:t>Married a Spanish hidalgo before 1529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87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Mainland Conquests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Cortés quickly moved on from Tabasco</a:t>
            </a:r>
          </a:p>
          <a:p>
            <a:pPr lvl="1"/>
            <a:r>
              <a:rPr lang="en-US" dirty="0"/>
              <a:t>Fearful of Cuban governor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16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Aztec Empire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Veracruz</a:t>
            </a:r>
          </a:p>
          <a:p>
            <a:pPr lvl="1"/>
            <a:r>
              <a:rPr lang="en-US" dirty="0"/>
              <a:t>Southeast coast of Mexico</a:t>
            </a:r>
          </a:p>
          <a:p>
            <a:pPr lvl="1"/>
            <a:r>
              <a:rPr lang="en-US" dirty="0"/>
              <a:t>Taken over by Cortés as a base</a:t>
            </a:r>
          </a:p>
          <a:p>
            <a:pPr lvl="1"/>
            <a:r>
              <a:rPr lang="en-US" dirty="0"/>
              <a:t>Town council </a:t>
            </a:r>
            <a:r>
              <a:rPr lang="en-US" dirty="0">
                <a:sym typeface="Wingdings"/>
              </a:rPr>
              <a:t> Cortés as head, chief justice</a:t>
            </a:r>
          </a:p>
          <a:p>
            <a:r>
              <a:rPr lang="en-US" dirty="0">
                <a:sym typeface="Wingdings"/>
              </a:rPr>
              <a:t>Burned his ships</a:t>
            </a:r>
          </a:p>
          <a:p>
            <a:pPr lvl="1"/>
            <a:r>
              <a:rPr lang="en-US" dirty="0">
                <a:sym typeface="Wingdings"/>
              </a:rPr>
              <a:t>Cut off opponents</a:t>
            </a:r>
          </a:p>
          <a:p>
            <a:pPr lvl="1"/>
            <a:r>
              <a:rPr lang="en-US" dirty="0">
                <a:sym typeface="Wingdings"/>
              </a:rPr>
              <a:t>Motivation for success</a:t>
            </a:r>
          </a:p>
          <a:p>
            <a:r>
              <a:rPr lang="en-US" dirty="0">
                <a:sym typeface="Wingdings"/>
              </a:rPr>
              <a:t>March inland</a:t>
            </a:r>
          </a:p>
          <a:p>
            <a:pPr lvl="1"/>
            <a:r>
              <a:rPr lang="en-US" dirty="0">
                <a:sym typeface="Wingdings"/>
              </a:rPr>
              <a:t>Resistance from indigenous people</a:t>
            </a:r>
          </a:p>
          <a:p>
            <a:pPr lvl="1"/>
            <a:r>
              <a:rPr lang="en-US" dirty="0">
                <a:sym typeface="Wingdings"/>
              </a:rPr>
              <a:t>First losses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33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Aztec Empire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Continued their march inland</a:t>
            </a:r>
          </a:p>
          <a:p>
            <a:pPr lvl="1"/>
            <a:r>
              <a:rPr lang="en-US" dirty="0"/>
              <a:t>Thousands of indigenous allies</a:t>
            </a:r>
          </a:p>
          <a:p>
            <a:pPr lvl="1"/>
            <a:r>
              <a:rPr lang="en-US" dirty="0"/>
              <a:t>Allies made a crucial difference</a:t>
            </a:r>
          </a:p>
          <a:p>
            <a:r>
              <a:rPr lang="en-US" dirty="0"/>
              <a:t>Arrived at </a:t>
            </a:r>
            <a:r>
              <a:rPr lang="en-US" dirty="0" err="1"/>
              <a:t>Tenochtitlán</a:t>
            </a:r>
            <a:r>
              <a:rPr lang="en-US" dirty="0"/>
              <a:t> on November 2, 1519</a:t>
            </a:r>
          </a:p>
          <a:p>
            <a:pPr lvl="1"/>
            <a:r>
              <a:rPr lang="en-US" dirty="0"/>
              <a:t>Emperor Moctezuma II (r. 1502-1519)</a:t>
            </a:r>
          </a:p>
          <a:p>
            <a:pPr lvl="1"/>
            <a:r>
              <a:rPr lang="en-US" dirty="0"/>
              <a:t>How to treat the Spaniards?</a:t>
            </a:r>
          </a:p>
          <a:p>
            <a:pPr lvl="1"/>
            <a:r>
              <a:rPr lang="en-US" dirty="0"/>
              <a:t>Had initially refused to meet Cortés</a:t>
            </a:r>
          </a:p>
          <a:p>
            <a:pPr lvl="1"/>
            <a:r>
              <a:rPr lang="en-US" dirty="0"/>
              <a:t>Gain time </a:t>
            </a:r>
            <a:r>
              <a:rPr lang="en-US" dirty="0">
                <a:sym typeface="Wingdings"/>
              </a:rPr>
              <a:t> invited Cortés into his palace; hoped to learn weaknesses</a:t>
            </a:r>
          </a:p>
          <a:p>
            <a:pPr lvl="1"/>
            <a:r>
              <a:rPr lang="en-US" dirty="0">
                <a:sym typeface="Wingdings"/>
              </a:rPr>
              <a:t>Cortés’ company  600 Spaniards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651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Aztec Empire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4"/>
            <a:ext cx="10233800" cy="4869465"/>
          </a:xfrm>
        </p:spPr>
        <p:txBody>
          <a:bodyPr/>
          <a:lstStyle/>
          <a:p>
            <a:r>
              <a:rPr lang="en-US" dirty="0"/>
              <a:t>Week of discussions</a:t>
            </a:r>
          </a:p>
          <a:p>
            <a:pPr lvl="1"/>
            <a:r>
              <a:rPr lang="en-US" dirty="0"/>
              <a:t>Lavish gifts to Spaniards excited ambitions for treasure</a:t>
            </a:r>
          </a:p>
          <a:p>
            <a:pPr lvl="1"/>
            <a:r>
              <a:rPr lang="en-US" dirty="0"/>
              <a:t>Spaniards killed by Aztecs on the coast</a:t>
            </a:r>
          </a:p>
          <a:p>
            <a:pPr lvl="1"/>
            <a:r>
              <a:rPr lang="en-US" dirty="0"/>
              <a:t>Cortés decided to take Moctezuma as a hostage</a:t>
            </a:r>
          </a:p>
          <a:p>
            <a:r>
              <a:rPr lang="en-US" dirty="0"/>
              <a:t>Arrival of Cuban troops on the coast</a:t>
            </a:r>
          </a:p>
          <a:p>
            <a:pPr lvl="1"/>
            <a:r>
              <a:rPr lang="en-US" dirty="0"/>
              <a:t>Cortés forced to return to Veracruz</a:t>
            </a:r>
          </a:p>
          <a:p>
            <a:pPr lvl="1"/>
            <a:r>
              <a:rPr lang="en-US" dirty="0"/>
              <a:t>Pedro de Alvarado </a:t>
            </a:r>
            <a:r>
              <a:rPr lang="en-US" dirty="0">
                <a:sym typeface="Wingdings"/>
              </a:rPr>
              <a:t> Massacre in the Great Temple</a:t>
            </a:r>
          </a:p>
          <a:p>
            <a:r>
              <a:rPr lang="en-US" dirty="0">
                <a:sym typeface="Wingdings"/>
              </a:rPr>
              <a:t>Cortés rushed back to </a:t>
            </a:r>
            <a:r>
              <a:rPr lang="en-US" dirty="0" err="1">
                <a:sym typeface="Wingdings"/>
              </a:rPr>
              <a:t>Tenochtitlán</a:t>
            </a:r>
            <a:endParaRPr lang="en-US" dirty="0">
              <a:sym typeface="Wingdings"/>
            </a:endParaRPr>
          </a:p>
          <a:p>
            <a:pPr lvl="1"/>
            <a:r>
              <a:rPr lang="en-US" dirty="0">
                <a:sym typeface="Wingdings"/>
              </a:rPr>
              <a:t>Local rebellion underway</a:t>
            </a:r>
          </a:p>
          <a:p>
            <a:pPr lvl="1"/>
            <a:r>
              <a:rPr lang="en-US" dirty="0">
                <a:sym typeface="Wingdings"/>
              </a:rPr>
              <a:t>Moctezuma, some 200 Spaniards died</a:t>
            </a:r>
          </a:p>
          <a:p>
            <a:r>
              <a:rPr lang="en-US" i="1" dirty="0" err="1"/>
              <a:t>Noche</a:t>
            </a:r>
            <a:r>
              <a:rPr lang="en-US" i="1" dirty="0"/>
              <a:t> Triste</a:t>
            </a:r>
            <a:r>
              <a:rPr lang="en-US" dirty="0"/>
              <a:t> (June 30 – July 1, 1520)</a:t>
            </a:r>
            <a:endParaRPr lang="en-US" i="1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80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Aztec Empire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545021"/>
            <a:ext cx="10233800" cy="5202620"/>
          </a:xfrm>
        </p:spPr>
        <p:txBody>
          <a:bodyPr>
            <a:normAutofit/>
          </a:bodyPr>
          <a:lstStyle/>
          <a:p>
            <a:r>
              <a:rPr lang="en-US" dirty="0"/>
              <a:t>Return to Aztec capital</a:t>
            </a:r>
          </a:p>
          <a:p>
            <a:pPr lvl="1"/>
            <a:r>
              <a:rPr lang="en-US" dirty="0"/>
              <a:t>10 months of preparation</a:t>
            </a:r>
          </a:p>
          <a:p>
            <a:pPr lvl="1"/>
            <a:r>
              <a:rPr lang="en-US" dirty="0"/>
              <a:t>2,000 Spanish soldiers</a:t>
            </a:r>
          </a:p>
          <a:p>
            <a:pPr lvl="1"/>
            <a:r>
              <a:rPr lang="en-US" dirty="0"/>
              <a:t>50,000 indigenous troops</a:t>
            </a:r>
          </a:p>
          <a:p>
            <a:r>
              <a:rPr lang="en-US" dirty="0"/>
              <a:t>Siege of </a:t>
            </a:r>
            <a:r>
              <a:rPr lang="en-US" dirty="0" err="1"/>
              <a:t>Tenochtitlán</a:t>
            </a:r>
            <a:endParaRPr lang="en-US" dirty="0"/>
          </a:p>
          <a:p>
            <a:pPr lvl="1"/>
            <a:r>
              <a:rPr lang="en-US" dirty="0"/>
              <a:t>Bombardment from ships in the lake</a:t>
            </a:r>
          </a:p>
          <a:p>
            <a:pPr lvl="1"/>
            <a:r>
              <a:rPr lang="en-US" dirty="0"/>
              <a:t>Razed buildings</a:t>
            </a:r>
          </a:p>
          <a:p>
            <a:pPr lvl="1"/>
            <a:r>
              <a:rPr lang="en-US" dirty="0"/>
              <a:t>3 months </a:t>
            </a:r>
            <a:r>
              <a:rPr lang="en-US" dirty="0">
                <a:sym typeface="Wingdings"/>
              </a:rPr>
              <a:t> city in ruins, supplies became scarce, smallpox</a:t>
            </a:r>
          </a:p>
          <a:p>
            <a:r>
              <a:rPr lang="en-US" dirty="0">
                <a:sym typeface="Wingdings"/>
              </a:rPr>
              <a:t>Fall of </a:t>
            </a:r>
            <a:r>
              <a:rPr lang="en-US" dirty="0" err="1">
                <a:sym typeface="Wingdings"/>
              </a:rPr>
              <a:t>Tenochtitlán</a:t>
            </a:r>
            <a:endParaRPr lang="en-US" dirty="0">
              <a:sym typeface="Wingdings"/>
            </a:endParaRPr>
          </a:p>
          <a:p>
            <a:pPr lvl="1"/>
            <a:r>
              <a:rPr lang="en-US" dirty="0">
                <a:sym typeface="Wingdings"/>
              </a:rPr>
              <a:t>August 21, 1520</a:t>
            </a:r>
          </a:p>
          <a:p>
            <a:pPr lvl="1"/>
            <a:r>
              <a:rPr lang="en-US" dirty="0">
                <a:sym typeface="Wingdings"/>
              </a:rPr>
              <a:t>Last emperor  Cuauhtémoc</a:t>
            </a:r>
          </a:p>
          <a:p>
            <a:pPr lvl="1"/>
            <a:r>
              <a:rPr lang="en-US" dirty="0">
                <a:sym typeface="Wingdings"/>
              </a:rPr>
              <a:t>Renamed Mexico City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254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Inca Empire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Francisco Pizarro (1475-1541)</a:t>
            </a:r>
          </a:p>
          <a:p>
            <a:pPr lvl="1"/>
            <a:r>
              <a:rPr lang="en-US" dirty="0"/>
              <a:t>Second cousin of Cortés</a:t>
            </a:r>
          </a:p>
          <a:p>
            <a:pPr lvl="1"/>
            <a:r>
              <a:rPr lang="en-US" dirty="0"/>
              <a:t>Estremadura </a:t>
            </a:r>
            <a:r>
              <a:rPr lang="en-US" dirty="0">
                <a:sym typeface="Wingdings"/>
              </a:rPr>
              <a:t> illegitimate, uneducated</a:t>
            </a:r>
          </a:p>
          <a:p>
            <a:pPr lvl="1"/>
            <a:r>
              <a:rPr lang="en-US" dirty="0">
                <a:sym typeface="Wingdings"/>
              </a:rPr>
              <a:t>Arrived in Hispaniola in 1513  expeditionary force</a:t>
            </a:r>
          </a:p>
          <a:p>
            <a:pPr lvl="1"/>
            <a:r>
              <a:rPr lang="en-US" dirty="0">
                <a:sym typeface="Wingdings"/>
              </a:rPr>
              <a:t>Mayor of Panama City</a:t>
            </a:r>
          </a:p>
          <a:p>
            <a:r>
              <a:rPr lang="en-US" dirty="0">
                <a:sym typeface="Wingdings"/>
              </a:rPr>
              <a:t>Pizarro and the Incas</a:t>
            </a:r>
          </a:p>
          <a:p>
            <a:pPr lvl="1"/>
            <a:r>
              <a:rPr lang="en-US" dirty="0">
                <a:sym typeface="Wingdings"/>
              </a:rPr>
              <a:t>Two failed expeditions in 1524, 1526</a:t>
            </a:r>
          </a:p>
          <a:p>
            <a:pPr lvl="1"/>
            <a:r>
              <a:rPr lang="en-US" dirty="0">
                <a:sym typeface="Wingdings"/>
              </a:rPr>
              <a:t>Conflict with Governor of Panama</a:t>
            </a:r>
          </a:p>
          <a:p>
            <a:pPr lvl="1"/>
            <a:r>
              <a:rPr lang="en-US" dirty="0">
                <a:sym typeface="Wingdings"/>
              </a:rPr>
              <a:t>Received permission for expedition to Peru</a:t>
            </a:r>
          </a:p>
          <a:p>
            <a:pPr lvl="1"/>
            <a:r>
              <a:rPr lang="en-US" dirty="0">
                <a:sym typeface="Wingdings"/>
              </a:rPr>
              <a:t>Departed with 183 men in December, 1530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117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Inca Empire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Smallpox preceded Pizarro</a:t>
            </a:r>
          </a:p>
          <a:p>
            <a:pPr lvl="1"/>
            <a:r>
              <a:rPr lang="en-US" dirty="0"/>
              <a:t>Later 1520s </a:t>
            </a:r>
            <a:r>
              <a:rPr lang="en-US" dirty="0">
                <a:sym typeface="Wingdings"/>
              </a:rPr>
              <a:t> disease ravaged Inca Empire</a:t>
            </a:r>
          </a:p>
          <a:p>
            <a:pPr lvl="1"/>
            <a:r>
              <a:rPr lang="en-US" dirty="0">
                <a:sym typeface="Wingdings"/>
              </a:rPr>
              <a:t>Killed emperor, heir apparent  war of succession</a:t>
            </a:r>
          </a:p>
          <a:p>
            <a:r>
              <a:rPr lang="en-US" dirty="0">
                <a:sym typeface="Wingdings"/>
              </a:rPr>
              <a:t>Pizarro arrived at Cajamarca</a:t>
            </a:r>
          </a:p>
          <a:p>
            <a:pPr lvl="1"/>
            <a:r>
              <a:rPr lang="en-US" dirty="0">
                <a:sym typeface="Wingdings"/>
              </a:rPr>
              <a:t>Arranged unarmed audience with new emperor, Atahualpa</a:t>
            </a:r>
          </a:p>
          <a:p>
            <a:r>
              <a:rPr lang="en-US" dirty="0">
                <a:sym typeface="Wingdings"/>
              </a:rPr>
              <a:t>Battle of Cajamarca</a:t>
            </a:r>
          </a:p>
          <a:p>
            <a:pPr lvl="1"/>
            <a:r>
              <a:rPr lang="en-US" dirty="0">
                <a:sym typeface="Wingdings"/>
              </a:rPr>
              <a:t>Atahualpa  position of strength (40,000 – 50,000 soldiers)</a:t>
            </a:r>
          </a:p>
          <a:p>
            <a:pPr lvl="1"/>
            <a:r>
              <a:rPr lang="en-US" dirty="0">
                <a:sym typeface="Wingdings"/>
              </a:rPr>
              <a:t>Arrived at meeting with 3,000-8,000 attendants, lightly armed guards</a:t>
            </a:r>
          </a:p>
          <a:p>
            <a:pPr lvl="1"/>
            <a:r>
              <a:rPr lang="en-US" dirty="0">
                <a:sym typeface="Wingdings"/>
              </a:rPr>
              <a:t>Pizarro  106 infantry, 62 cavalry, 4 cannons, 12 armed cavalry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267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Inca Empire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Aftermath of Battle of Cajamarca</a:t>
            </a:r>
          </a:p>
          <a:p>
            <a:pPr lvl="1"/>
            <a:r>
              <a:rPr lang="en-US" dirty="0"/>
              <a:t>Incan casualties: 2,000 dead, 5,000 taken prisoner</a:t>
            </a:r>
          </a:p>
          <a:p>
            <a:pPr lvl="1"/>
            <a:r>
              <a:rPr lang="en-US" dirty="0"/>
              <a:t>Spanish casualties: 0-5 dead, 1 wounded</a:t>
            </a:r>
          </a:p>
          <a:p>
            <a:pPr lvl="1"/>
            <a:r>
              <a:rPr lang="en-US" dirty="0"/>
              <a:t>Capture of Atahualpa</a:t>
            </a:r>
          </a:p>
          <a:p>
            <a:pPr lvl="1"/>
            <a:r>
              <a:rPr lang="en-US" dirty="0"/>
              <a:t>Massive rout of the Incan forces</a:t>
            </a:r>
          </a:p>
          <a:p>
            <a:r>
              <a:rPr lang="en-US" dirty="0"/>
              <a:t>Paralysis</a:t>
            </a:r>
          </a:p>
          <a:p>
            <a:pPr lvl="1"/>
            <a:r>
              <a:rPr lang="en-US" dirty="0"/>
              <a:t>Indecision of Incan generals</a:t>
            </a:r>
          </a:p>
          <a:p>
            <a:pPr lvl="1"/>
            <a:r>
              <a:rPr lang="en-US" dirty="0"/>
              <a:t>Atahualpa filled one room (22 feet x 17 feet) with gold, two with silver</a:t>
            </a:r>
          </a:p>
          <a:p>
            <a:pPr lvl="1"/>
            <a:r>
              <a:rPr lang="en-US" dirty="0"/>
              <a:t>Immense quantities of precious metals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136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Incas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Spanish forces </a:t>
            </a:r>
            <a:r>
              <a:rPr lang="en-US" dirty="0">
                <a:sym typeface="Wingdings"/>
              </a:rPr>
              <a:t> continued fear of attack from north</a:t>
            </a:r>
          </a:p>
          <a:p>
            <a:pPr lvl="1"/>
            <a:r>
              <a:rPr lang="en-US" dirty="0">
                <a:sym typeface="Wingdings"/>
              </a:rPr>
              <a:t>Mock trial of Atahualpa  executed July 26, 1533</a:t>
            </a:r>
          </a:p>
          <a:p>
            <a:pPr lvl="1"/>
            <a:r>
              <a:rPr lang="en-US" dirty="0">
                <a:sym typeface="Wingdings"/>
              </a:rPr>
              <a:t>Execution of Atahualpa condemned by Emperor Charles V</a:t>
            </a:r>
          </a:p>
          <a:p>
            <a:pPr lvl="1"/>
            <a:r>
              <a:rPr lang="en-US" dirty="0">
                <a:sym typeface="Wingdings"/>
              </a:rPr>
              <a:t>Execution kept Incas disorganized</a:t>
            </a:r>
          </a:p>
          <a:p>
            <a:r>
              <a:rPr lang="en-US" dirty="0">
                <a:sym typeface="Wingdings"/>
              </a:rPr>
              <a:t>Spanish were able to take the capital</a:t>
            </a:r>
          </a:p>
          <a:p>
            <a:pPr lvl="1"/>
            <a:r>
              <a:rPr lang="en-US" dirty="0">
                <a:sym typeface="Wingdings"/>
              </a:rPr>
              <a:t>Juan Pizarro, Hernando de Soto sent ahead with 40 Spanish troops, thousands of native soldiers, 60 cavalry, 3 guns</a:t>
            </a:r>
          </a:p>
          <a:p>
            <a:pPr lvl="1"/>
            <a:r>
              <a:rPr lang="en-US" dirty="0">
                <a:sym typeface="Wingdings"/>
              </a:rPr>
              <a:t>Fought pitched battle with Incan troops (10,000-100,000)</a:t>
            </a:r>
          </a:p>
          <a:p>
            <a:pPr lvl="1"/>
            <a:r>
              <a:rPr lang="en-US" dirty="0">
                <a:sym typeface="Wingdings"/>
              </a:rPr>
              <a:t>Spanish experienced minimal losses; Incan forces were routed, thousands of casualties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433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4532" y="3605048"/>
            <a:ext cx="9144000" cy="2500470"/>
          </a:xfrm>
        </p:spPr>
        <p:txBody>
          <a:bodyPr>
            <a:normAutofit fontScale="90000"/>
          </a:bodyPr>
          <a:lstStyle/>
          <a:p>
            <a:r>
              <a:rPr lang="en-US"/>
              <a:t>The Conquest of </a:t>
            </a:r>
            <a:br>
              <a:rPr lang="en-US"/>
            </a:br>
            <a:r>
              <a:rPr lang="en-US"/>
              <a:t>Mexico and Peru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978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Incas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Cuzco</a:t>
            </a:r>
          </a:p>
          <a:p>
            <a:pPr lvl="1"/>
            <a:r>
              <a:rPr lang="en-US" dirty="0"/>
              <a:t>Inhabitants were not massacred</a:t>
            </a:r>
          </a:p>
          <a:p>
            <a:pPr lvl="1"/>
            <a:r>
              <a:rPr lang="en-US" dirty="0"/>
              <a:t>City was looted </a:t>
            </a:r>
            <a:r>
              <a:rPr lang="en-US" dirty="0">
                <a:sym typeface="Wingdings"/>
              </a:rPr>
              <a:t> inhabitants offered no resistance</a:t>
            </a:r>
          </a:p>
          <a:p>
            <a:pPr lvl="1"/>
            <a:r>
              <a:rPr lang="en-US" dirty="0">
                <a:sym typeface="Wingdings"/>
              </a:rPr>
              <a:t>Citizens assaulted</a:t>
            </a:r>
          </a:p>
          <a:p>
            <a:r>
              <a:rPr lang="en-US" dirty="0">
                <a:sym typeface="Wingdings"/>
              </a:rPr>
              <a:t>1535 – Pizarro established a new capital, Lima</a:t>
            </a:r>
          </a:p>
          <a:p>
            <a:pPr lvl="1"/>
            <a:r>
              <a:rPr lang="en-US" dirty="0">
                <a:sym typeface="Wingdings"/>
              </a:rPr>
              <a:t>More conveniently located on the coast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131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Conquest of the Incas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Incas began to overcome paralysis</a:t>
            </a:r>
          </a:p>
          <a:p>
            <a:pPr lvl="1"/>
            <a:r>
              <a:rPr lang="en-US" dirty="0"/>
              <a:t>Avoided mass battles</a:t>
            </a:r>
          </a:p>
          <a:p>
            <a:pPr lvl="1"/>
            <a:r>
              <a:rPr lang="en-US" dirty="0"/>
              <a:t>Focused on guerilla strikes</a:t>
            </a:r>
          </a:p>
          <a:p>
            <a:pPr lvl="1"/>
            <a:r>
              <a:rPr lang="en-US" dirty="0"/>
              <a:t>Rebuilt kingdom – lasted until 1572</a:t>
            </a:r>
          </a:p>
          <a:p>
            <a:r>
              <a:rPr lang="en-US" dirty="0"/>
              <a:t>Only after fall of Incan kingdom in 1572 did Spanish gain full control of the Incan Empire</a:t>
            </a:r>
          </a:p>
          <a:p>
            <a:r>
              <a:rPr lang="en-US" dirty="0"/>
              <a:t>The Spanish Empire was now the largest in the world</a:t>
            </a:r>
          </a:p>
          <a:p>
            <a:pPr lvl="1"/>
            <a:r>
              <a:rPr lang="en-US" dirty="0"/>
              <a:t>Stretched </a:t>
            </a:r>
            <a:r>
              <a:rPr lang="en-US"/>
              <a:t>from Mexico to Chile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368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Portuguese Conquest of Brazil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Portuguese not far behind Spaniards in conquest</a:t>
            </a:r>
          </a:p>
          <a:p>
            <a:pPr lvl="1"/>
            <a:r>
              <a:rPr lang="en-US" dirty="0"/>
              <a:t>First sighting of Brazilian coast by both between 1499 and 1500</a:t>
            </a:r>
          </a:p>
          <a:p>
            <a:r>
              <a:rPr lang="en-US" dirty="0"/>
              <a:t>Portuguese claimed Brazil first</a:t>
            </a:r>
          </a:p>
          <a:p>
            <a:r>
              <a:rPr lang="en-US" dirty="0"/>
              <a:t>Indigenous population estimated at 5 million</a:t>
            </a:r>
          </a:p>
          <a:p>
            <a:pPr lvl="1"/>
            <a:r>
              <a:rPr lang="en-US" dirty="0"/>
              <a:t>Majority lived in villages based on agriculture, fishing, hunting</a:t>
            </a:r>
          </a:p>
          <a:p>
            <a:pPr lvl="1"/>
            <a:r>
              <a:rPr lang="en-US" dirty="0"/>
              <a:t>Few pure foragers</a:t>
            </a:r>
          </a:p>
          <a:p>
            <a:r>
              <a:rPr lang="en-US" dirty="0"/>
              <a:t>Initial interests </a:t>
            </a:r>
            <a:r>
              <a:rPr lang="en-US" dirty="0">
                <a:sym typeface="Wingdings"/>
              </a:rPr>
              <a:t> trade with villagers</a:t>
            </a:r>
          </a:p>
          <a:p>
            <a:pPr lvl="1"/>
            <a:r>
              <a:rPr lang="en-US" dirty="0">
                <a:sym typeface="Wingdings"/>
              </a:rPr>
              <a:t>Primarily for hardwood called </a:t>
            </a:r>
            <a:r>
              <a:rPr lang="en-US" dirty="0" err="1">
                <a:sym typeface="Wingdings"/>
              </a:rPr>
              <a:t>brazilwood</a:t>
            </a:r>
            <a:r>
              <a:rPr lang="en-US" dirty="0">
                <a:sym typeface="Wingdings"/>
              </a:rPr>
              <a:t> – used as red dye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276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Portuguese Conquest of Brazil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French traders arrived, ignored Portuguese commercial treaties with tribes</a:t>
            </a:r>
          </a:p>
          <a:p>
            <a:r>
              <a:rPr lang="en-US" dirty="0"/>
              <a:t>Portuguese shifted from simple trade agreements to trading post settlements</a:t>
            </a:r>
          </a:p>
          <a:p>
            <a:pPr lvl="1"/>
            <a:r>
              <a:rPr lang="en-US" dirty="0"/>
              <a:t>Involved giving land grants to commoners, lower nobility</a:t>
            </a:r>
          </a:p>
          <a:p>
            <a:pPr lvl="1"/>
            <a:r>
              <a:rPr lang="en-US" dirty="0">
                <a:sym typeface="Wingdings"/>
              </a:rPr>
              <a:t>Obliged to build fortified coastal villages for settlers</a:t>
            </a:r>
          </a:p>
          <a:p>
            <a:pPr lvl="1"/>
            <a:r>
              <a:rPr lang="en-US" dirty="0">
                <a:sym typeface="Wingdings"/>
              </a:rPr>
              <a:t>Obliged to engage in agriculture and friendly trade</a:t>
            </a:r>
          </a:p>
          <a:p>
            <a:r>
              <a:rPr lang="en-US" dirty="0">
                <a:sym typeface="Wingdings"/>
              </a:rPr>
              <a:t>By mid-16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century, handful of villages had become successful</a:t>
            </a:r>
          </a:p>
          <a:p>
            <a:pPr lvl="1"/>
            <a:r>
              <a:rPr lang="en-US" dirty="0">
                <a:sym typeface="Wingdings"/>
              </a:rPr>
              <a:t>Intermarriage with surrounding indigenous chieftain families</a:t>
            </a:r>
          </a:p>
          <a:p>
            <a:pPr lvl="1"/>
            <a:r>
              <a:rPr lang="en-US" dirty="0">
                <a:sym typeface="Wingdings"/>
              </a:rPr>
              <a:t>Establishment of sugarcane plantations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65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Explanations for the Spanish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were the Spanish successful so rapidly?</a:t>
            </a:r>
          </a:p>
          <a:p>
            <a:pPr lvl="1"/>
            <a:r>
              <a:rPr lang="en-US" dirty="0"/>
              <a:t>1) Conquistadors went straight to the top of the imperial pyramid</a:t>
            </a:r>
          </a:p>
          <a:p>
            <a:pPr lvl="1"/>
            <a:r>
              <a:rPr lang="en-US" dirty="0"/>
              <a:t>2) Both the Aztec and Incan Empires were relatively recent creations</a:t>
            </a:r>
          </a:p>
          <a:p>
            <a:pPr lvl="1"/>
            <a:r>
              <a:rPr lang="en-US" dirty="0"/>
              <a:t>3) European-introduced disease</a:t>
            </a:r>
          </a:p>
          <a:p>
            <a:pPr lvl="1"/>
            <a:r>
              <a:rPr lang="en-US" dirty="0"/>
              <a:t>4) Superior weaponry, armor</a:t>
            </a:r>
          </a:p>
          <a:p>
            <a:pPr lvl="1"/>
            <a:r>
              <a:rPr lang="en-US" dirty="0"/>
              <a:t>5) Indigenous religion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808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Explanations for the Spanish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524000"/>
            <a:ext cx="10233800" cy="5197475"/>
          </a:xfrm>
        </p:spPr>
        <p:txBody>
          <a:bodyPr>
            <a:normAutofit/>
          </a:bodyPr>
          <a:lstStyle/>
          <a:p>
            <a:r>
              <a:rPr lang="en-US" dirty="0"/>
              <a:t>The Conquistadors went straight to the top of the imperial pyramid</a:t>
            </a:r>
          </a:p>
          <a:p>
            <a:pPr lvl="1"/>
            <a:r>
              <a:rPr lang="en-US" dirty="0"/>
              <a:t>Arguably the most important factor</a:t>
            </a:r>
          </a:p>
          <a:p>
            <a:r>
              <a:rPr lang="en-US" dirty="0"/>
              <a:t>Emperors and their courts expected diplomatic deference from inferiors</a:t>
            </a:r>
          </a:p>
          <a:p>
            <a:pPr lvl="1"/>
            <a:r>
              <a:rPr lang="en-US" dirty="0"/>
              <a:t>Included band of Spaniards</a:t>
            </a:r>
          </a:p>
          <a:p>
            <a:r>
              <a:rPr lang="en-US" dirty="0"/>
              <a:t>Faced instead with combination of arrogance, aggression</a:t>
            </a:r>
          </a:p>
          <a:p>
            <a:pPr lvl="1"/>
            <a:r>
              <a:rPr lang="en-US" dirty="0"/>
              <a:t>Emperors and courts were thrown off balance</a:t>
            </a:r>
          </a:p>
          <a:p>
            <a:pPr lvl="1"/>
            <a:r>
              <a:rPr lang="en-US" dirty="0"/>
              <a:t>Spaniards exploited their opportunity</a:t>
            </a:r>
          </a:p>
          <a:p>
            <a:r>
              <a:rPr lang="en-US" dirty="0"/>
              <a:t>As emperors were removed, administration beneath fell into paralysis</a:t>
            </a:r>
          </a:p>
          <a:p>
            <a:pPr lvl="1"/>
            <a:r>
              <a:rPr lang="en-US" dirty="0"/>
              <a:t>Could not seize the initiative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029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Explanation for the Spanish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Aztec and Incan Empires were relatively recent creations</a:t>
            </a:r>
          </a:p>
          <a:p>
            <a:pPr lvl="1"/>
            <a:r>
              <a:rPr lang="en-US" dirty="0"/>
              <a:t>Individuals and groups within who contested hierarchical power structure</a:t>
            </a:r>
          </a:p>
          <a:p>
            <a:r>
              <a:rPr lang="en-US" dirty="0"/>
              <a:t>Conquistadors either:</a:t>
            </a:r>
          </a:p>
          <a:p>
            <a:pPr lvl="1"/>
            <a:r>
              <a:rPr lang="en-US" dirty="0"/>
              <a:t>Found allies among the subject populations OR</a:t>
            </a:r>
          </a:p>
          <a:p>
            <a:pPr lvl="1"/>
            <a:r>
              <a:rPr lang="en-US" dirty="0"/>
              <a:t>Encountered a divided leadership</a:t>
            </a:r>
          </a:p>
          <a:p>
            <a:r>
              <a:rPr lang="en-US" dirty="0"/>
              <a:t>Able to exploit divisions in the empires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431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Explanation for the Spanish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European-introduced diseases</a:t>
            </a:r>
          </a:p>
          <a:p>
            <a:pPr lvl="1"/>
            <a:r>
              <a:rPr lang="en-US" dirty="0"/>
              <a:t>Took a devastating toll</a:t>
            </a:r>
          </a:p>
          <a:p>
            <a:pPr lvl="1"/>
            <a:r>
              <a:rPr lang="en-US" dirty="0"/>
              <a:t>Both empires impacted by smallpox outbreaks during or right before Spanish invasions </a:t>
            </a:r>
            <a:r>
              <a:rPr lang="en-US" dirty="0">
                <a:sym typeface="Wingdings"/>
              </a:rPr>
              <a:t> major disruptions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02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Explanation for the Spanish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Superior weapons, armor</a:t>
            </a:r>
          </a:p>
          <a:p>
            <a:pPr lvl="1"/>
            <a:r>
              <a:rPr lang="en-US" dirty="0"/>
              <a:t>Horses</a:t>
            </a:r>
          </a:p>
          <a:p>
            <a:pPr lvl="1"/>
            <a:r>
              <a:rPr lang="en-US" dirty="0"/>
              <a:t>Superior steel weapons and armor</a:t>
            </a:r>
          </a:p>
          <a:p>
            <a:r>
              <a:rPr lang="en-US" dirty="0"/>
              <a:t>Small numbers of Spaniards were able to hold large numbers of indigenous troops at bay in hand-to-hand combat</a:t>
            </a:r>
          </a:p>
          <a:p>
            <a:pPr lvl="1"/>
            <a:r>
              <a:rPr lang="en-US" dirty="0"/>
              <a:t>Canons and muskets much less important than rumored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62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Explanation for the Spanish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Indigenous religion</a:t>
            </a:r>
          </a:p>
          <a:p>
            <a:pPr lvl="1"/>
            <a:r>
              <a:rPr lang="en-US" dirty="0"/>
              <a:t>Probably least significant factor</a:t>
            </a:r>
          </a:p>
          <a:p>
            <a:pPr lvl="1"/>
            <a:r>
              <a:rPr lang="en-US" dirty="0"/>
              <a:t>Quetzalcoatl prophecy probably a post-conquest legend</a:t>
            </a:r>
          </a:p>
          <a:p>
            <a:pPr lvl="1"/>
            <a:r>
              <a:rPr lang="en-US" dirty="0"/>
              <a:t>Possible factor but not hugely relevant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617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Mexico and Peru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741544"/>
            <a:ext cx="10233800" cy="50323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Spanish conquistadors </a:t>
            </a:r>
            <a:r>
              <a:rPr lang="en-US" dirty="0">
                <a:sym typeface="Wingdings"/>
              </a:rPr>
              <a:t> exploited internal weaknesses </a:t>
            </a:r>
          </a:p>
          <a:p>
            <a:pPr lvl="1"/>
            <a:r>
              <a:rPr lang="en-US" dirty="0">
                <a:sym typeface="Wingdings"/>
              </a:rPr>
              <a:t>Eliminated top of power structures</a:t>
            </a:r>
          </a:p>
          <a:p>
            <a:r>
              <a:rPr lang="en-US" dirty="0"/>
              <a:t>Smallpox</a:t>
            </a:r>
          </a:p>
          <a:p>
            <a:pPr lvl="1"/>
            <a:r>
              <a:rPr lang="en-US" dirty="0"/>
              <a:t>Native American population </a:t>
            </a:r>
            <a:r>
              <a:rPr lang="en-US" dirty="0">
                <a:sym typeface="Wingdings"/>
              </a:rPr>
              <a:t> no immunity</a:t>
            </a:r>
          </a:p>
          <a:p>
            <a:pPr lvl="1"/>
            <a:r>
              <a:rPr lang="en-US" dirty="0">
                <a:sym typeface="Wingdings"/>
              </a:rPr>
              <a:t>Dramatically reduced indigenous labor force</a:t>
            </a:r>
          </a:p>
          <a:p>
            <a:r>
              <a:rPr lang="en-US" dirty="0">
                <a:sym typeface="Wingdings"/>
              </a:rPr>
              <a:t>Importation of black slaves from Africa</a:t>
            </a:r>
          </a:p>
          <a:p>
            <a:pPr lvl="1"/>
            <a:r>
              <a:rPr lang="en-US" dirty="0">
                <a:sym typeface="Wingdings"/>
              </a:rPr>
              <a:t>Made up for the labor reduction</a:t>
            </a:r>
          </a:p>
          <a:p>
            <a:pPr lvl="1"/>
            <a:r>
              <a:rPr lang="en-US" dirty="0">
                <a:sym typeface="Wingdings"/>
              </a:rPr>
              <a:t>Less susceptible to smallpox</a:t>
            </a:r>
          </a:p>
          <a:p>
            <a:r>
              <a:rPr lang="en-US" dirty="0">
                <a:sym typeface="Wingdings"/>
              </a:rPr>
              <a:t>Three-tiered society</a:t>
            </a:r>
          </a:p>
          <a:p>
            <a:pPr lvl="1"/>
            <a:r>
              <a:rPr lang="en-US" dirty="0">
                <a:sym typeface="Wingdings"/>
              </a:rPr>
              <a:t>European immigrants</a:t>
            </a:r>
          </a:p>
          <a:p>
            <a:pPr lvl="1"/>
            <a:r>
              <a:rPr lang="en-US" dirty="0">
                <a:sym typeface="Wingdings"/>
              </a:rPr>
              <a:t>Indigenous peoples</a:t>
            </a:r>
          </a:p>
          <a:p>
            <a:pPr lvl="1"/>
            <a:r>
              <a:rPr lang="en-US" dirty="0">
                <a:sym typeface="Wingdings"/>
              </a:rPr>
              <a:t>Black slaves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765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4532" y="3005959"/>
            <a:ext cx="9144000" cy="3099559"/>
          </a:xfrm>
        </p:spPr>
        <p:txBody>
          <a:bodyPr/>
          <a:lstStyle/>
          <a:p>
            <a:r>
              <a:rPr lang="en-US" dirty="0"/>
              <a:t>The Establishment </a:t>
            </a:r>
            <a:br>
              <a:rPr lang="en-US" dirty="0"/>
            </a:br>
            <a:r>
              <a:rPr lang="en-US" dirty="0"/>
              <a:t>of Colonial Institutions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888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Colonial Institutions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Spanish crown </a:t>
            </a:r>
            <a:r>
              <a:rPr lang="en-US" dirty="0">
                <a:sym typeface="Wingdings"/>
              </a:rPr>
              <a:t> administrative hierarchies in the Americas</a:t>
            </a:r>
          </a:p>
          <a:p>
            <a:pPr lvl="1"/>
            <a:r>
              <a:rPr lang="en-US" dirty="0">
                <a:sym typeface="Wingdings"/>
              </a:rPr>
              <a:t>Governors at top of the hierarchy</a:t>
            </a:r>
          </a:p>
          <a:p>
            <a:pPr lvl="1"/>
            <a:r>
              <a:rPr lang="en-US" dirty="0">
                <a:sym typeface="Wingdings"/>
              </a:rPr>
              <a:t>Descending through lower ranks of functionaries</a:t>
            </a:r>
          </a:p>
          <a:p>
            <a:r>
              <a:rPr lang="en-US" dirty="0">
                <a:sym typeface="Wingdings"/>
              </a:rPr>
              <a:t>Small degree of settler autonomy  town and city councils</a:t>
            </a:r>
          </a:p>
          <a:p>
            <a:r>
              <a:rPr lang="en-US" dirty="0">
                <a:sym typeface="Wingdings"/>
              </a:rPr>
              <a:t>Crown determined to make the Americas a territorial extension of the European pattern of centralized state 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470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Colonial Institutions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Settlers found new life in the Americas</a:t>
            </a:r>
          </a:p>
          <a:p>
            <a:pPr lvl="1"/>
            <a:r>
              <a:rPr lang="en-US" dirty="0"/>
              <a:t>Urban craftspeople</a:t>
            </a:r>
          </a:p>
          <a:p>
            <a:pPr lvl="1"/>
            <a:r>
              <a:rPr lang="en-US" dirty="0"/>
              <a:t>Administrators</a:t>
            </a:r>
          </a:p>
          <a:p>
            <a:pPr lvl="1"/>
            <a:r>
              <a:rPr lang="en-US" dirty="0"/>
              <a:t>Professionals</a:t>
            </a:r>
          </a:p>
          <a:p>
            <a:r>
              <a:rPr lang="en-US" dirty="0"/>
              <a:t>Early 17</a:t>
            </a:r>
            <a:r>
              <a:rPr lang="en-US" baseline="30000" dirty="0"/>
              <a:t>th</a:t>
            </a:r>
            <a:r>
              <a:rPr lang="en-US" dirty="0"/>
              <a:t> century </a:t>
            </a:r>
            <a:r>
              <a:rPr lang="en-US" dirty="0">
                <a:sym typeface="Wingdings"/>
              </a:rPr>
              <a:t> powerful elite of Spanish born in the Americas</a:t>
            </a:r>
          </a:p>
          <a:p>
            <a:pPr lvl="1"/>
            <a:r>
              <a:rPr lang="en-US" dirty="0">
                <a:sym typeface="Wingdings"/>
              </a:rPr>
              <a:t>Creoles  “natives”</a:t>
            </a:r>
          </a:p>
          <a:p>
            <a:pPr lvl="1"/>
            <a:r>
              <a:rPr lang="en-US" dirty="0">
                <a:sym typeface="Wingdings"/>
              </a:rPr>
              <a:t>Assisted and later replaced most of the administrators sent from Spain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6807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Conquest to Colonialism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Riches of American colonies inspired further expeditions</a:t>
            </a:r>
          </a:p>
          <a:p>
            <a:r>
              <a:rPr lang="en-US" dirty="0"/>
              <a:t>Adventurers, small bands of followers into Central and North America</a:t>
            </a:r>
          </a:p>
          <a:p>
            <a:pPr lvl="1"/>
            <a:r>
              <a:rPr lang="en-US" dirty="0"/>
              <a:t>Only modest amounts of gold</a:t>
            </a:r>
          </a:p>
          <a:p>
            <a:pPr lvl="1"/>
            <a:r>
              <a:rPr lang="en-US" dirty="0"/>
              <a:t>Sale of natives brought in more revenue</a:t>
            </a:r>
          </a:p>
          <a:p>
            <a:r>
              <a:rPr lang="en-US" dirty="0"/>
              <a:t>Northern expeditions encountered only villagers, relatively poor Pueblo towns</a:t>
            </a:r>
          </a:p>
          <a:p>
            <a:pPr lvl="1"/>
            <a:r>
              <a:rPr lang="en-US" dirty="0"/>
              <a:t>Arizona, New Mexico, Texas, Oklahoma, Kansas, Florida</a:t>
            </a:r>
          </a:p>
          <a:p>
            <a:r>
              <a:rPr lang="en-US" dirty="0"/>
              <a:t>No new “golden kingdoms” discovered in the Americas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4447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Conquest to Colonialism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Mid-16th century </a:t>
            </a:r>
            <a:r>
              <a:rPr lang="en-US" dirty="0">
                <a:sym typeface="Wingdings"/>
              </a:rPr>
              <a:t> search for precious metal mines</a:t>
            </a:r>
          </a:p>
          <a:p>
            <a:pPr lvl="1"/>
            <a:r>
              <a:rPr lang="en-US" dirty="0">
                <a:sym typeface="Wingdings"/>
              </a:rPr>
              <a:t>Northern Mexico  rich silver mines (1547, 1556)</a:t>
            </a:r>
          </a:p>
          <a:p>
            <a:pPr lvl="1"/>
            <a:r>
              <a:rPr lang="en-US" dirty="0">
                <a:sym typeface="Wingdings"/>
              </a:rPr>
              <a:t>Bolivia  silver mines (1545)</a:t>
            </a:r>
          </a:p>
          <a:p>
            <a:pPr lvl="1"/>
            <a:r>
              <a:rPr lang="en-US" dirty="0">
                <a:sym typeface="Wingdings"/>
              </a:rPr>
              <a:t>Chile  gold (1552)</a:t>
            </a:r>
          </a:p>
          <a:p>
            <a:pPr lvl="1"/>
            <a:r>
              <a:rPr lang="en-US" dirty="0">
                <a:sym typeface="Wingdings"/>
              </a:rPr>
              <a:t>Peru  mercury (1563)</a:t>
            </a:r>
          </a:p>
          <a:p>
            <a:r>
              <a:rPr lang="en-US" dirty="0">
                <a:sym typeface="Wingdings"/>
              </a:rPr>
              <a:t>Led to exploitation of native labor in the mines, agriculture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243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Conquest to Colonialism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Indigenous resistance</a:t>
            </a:r>
          </a:p>
          <a:p>
            <a:pPr lvl="1"/>
            <a:r>
              <a:rPr lang="en-US" dirty="0"/>
              <a:t>Southern Chile </a:t>
            </a:r>
            <a:r>
              <a:rPr lang="en-US" dirty="0">
                <a:sym typeface="Wingdings"/>
              </a:rPr>
              <a:t> </a:t>
            </a:r>
            <a:r>
              <a:rPr lang="en-US" dirty="0" err="1">
                <a:sym typeface="Wingdings"/>
              </a:rPr>
              <a:t>Mapuche</a:t>
            </a:r>
            <a:endParaRPr lang="en-US" dirty="0">
              <a:sym typeface="Wingdings"/>
            </a:endParaRPr>
          </a:p>
          <a:p>
            <a:pPr lvl="1"/>
            <a:r>
              <a:rPr lang="en-US" dirty="0">
                <a:sym typeface="Wingdings"/>
              </a:rPr>
              <a:t>1612  temporary peace which left majority of the </a:t>
            </a:r>
            <a:r>
              <a:rPr lang="en-US" dirty="0" err="1">
                <a:sym typeface="Wingdings"/>
              </a:rPr>
              <a:t>Mapuche</a:t>
            </a:r>
            <a:r>
              <a:rPr lang="en-US" dirty="0">
                <a:sym typeface="Wingdings"/>
              </a:rPr>
              <a:t> independent</a:t>
            </a:r>
          </a:p>
          <a:p>
            <a:r>
              <a:rPr lang="en-US" dirty="0">
                <a:sym typeface="Wingdings"/>
              </a:rPr>
              <a:t>Additional resistance</a:t>
            </a:r>
          </a:p>
          <a:p>
            <a:pPr lvl="1"/>
            <a:r>
              <a:rPr lang="en-US" dirty="0">
                <a:sym typeface="Wingdings"/>
              </a:rPr>
              <a:t>Peruvian rainforest  </a:t>
            </a:r>
            <a:r>
              <a:rPr lang="en-US" dirty="0" err="1">
                <a:sym typeface="Wingdings"/>
              </a:rPr>
              <a:t>Ashaninka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0206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Bureaucratic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 two post-conquest generations </a:t>
            </a:r>
            <a:r>
              <a:rPr lang="en-US" dirty="0">
                <a:sym typeface="Wingdings"/>
              </a:rPr>
              <a:t> </a:t>
            </a:r>
            <a:r>
              <a:rPr lang="en-US" dirty="0"/>
              <a:t>Spain maintained an efficient colonial administration </a:t>
            </a:r>
          </a:p>
          <a:p>
            <a:pPr lvl="1"/>
            <a:r>
              <a:rPr lang="en-US" dirty="0"/>
              <a:t>Delivered 50-60% of colonies’ revenues to Spain</a:t>
            </a:r>
          </a:p>
          <a:p>
            <a:pPr lvl="1"/>
            <a:r>
              <a:rPr lang="en-US" dirty="0"/>
              <a:t>Contributed up to ¼ of Spanish Crown budget</a:t>
            </a:r>
          </a:p>
          <a:p>
            <a:pPr lvl="1"/>
            <a:r>
              <a:rPr lang="en-US" dirty="0" err="1"/>
              <a:t>Viceroyality</a:t>
            </a:r>
            <a:r>
              <a:rPr lang="en-US" dirty="0"/>
              <a:t> of New Spain </a:t>
            </a:r>
            <a:r>
              <a:rPr lang="en-US" dirty="0">
                <a:sym typeface="Wingdings"/>
              </a:rPr>
              <a:t> 25% of revenues to Philippines</a:t>
            </a:r>
          </a:p>
          <a:p>
            <a:r>
              <a:rPr lang="en-US" dirty="0">
                <a:sym typeface="Wingdings"/>
              </a:rPr>
              <a:t>Taxes</a:t>
            </a:r>
          </a:p>
          <a:p>
            <a:pPr lvl="1"/>
            <a:r>
              <a:rPr lang="en-US" dirty="0"/>
              <a:t>Settlers in New Spain had to pay up to 40 different taxes and dues</a:t>
            </a:r>
          </a:p>
          <a:p>
            <a:pPr lvl="1"/>
            <a:r>
              <a:rPr lang="en-US" dirty="0"/>
              <a:t>Only income tax was tithe to the Catholic Church</a:t>
            </a:r>
          </a:p>
          <a:p>
            <a:pPr lvl="1"/>
            <a:r>
              <a:rPr lang="en-US" dirty="0"/>
              <a:t>Tax level lower in the New World than in Spain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0832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Bureaucratic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1540’s </a:t>
            </a:r>
            <a:r>
              <a:rPr lang="en-US" dirty="0">
                <a:sym typeface="Wingdings"/>
              </a:rPr>
              <a:t> introduction of rotating labor assignments (</a:t>
            </a:r>
            <a:r>
              <a:rPr lang="en-US" i="1" dirty="0" err="1">
                <a:sym typeface="Wingdings"/>
              </a:rPr>
              <a:t>repartimientos</a:t>
            </a:r>
            <a:r>
              <a:rPr lang="en-US" i="1" dirty="0">
                <a:sym typeface="Wingdings"/>
              </a:rPr>
              <a:t>) </a:t>
            </a:r>
            <a:r>
              <a:rPr lang="en-US" dirty="0">
                <a:sym typeface="Wingdings"/>
              </a:rPr>
              <a:t>to phase out the land grants (</a:t>
            </a:r>
            <a:r>
              <a:rPr lang="en-US" i="1" dirty="0" err="1">
                <a:sym typeface="Wingdings"/>
              </a:rPr>
              <a:t>encomiendas</a:t>
            </a:r>
            <a:r>
              <a:rPr lang="en-US" dirty="0">
                <a:sym typeface="Wingdings"/>
              </a:rPr>
              <a:t>) that powerful owners sought to perpetuate</a:t>
            </a:r>
          </a:p>
          <a:p>
            <a:pPr lvl="1"/>
            <a:r>
              <a:rPr lang="en-US" dirty="0">
                <a:sym typeface="Wingdings"/>
              </a:rPr>
              <a:t>Rotating labor  continuation of the Incan system</a:t>
            </a:r>
          </a:p>
          <a:p>
            <a:pPr lvl="1"/>
            <a:r>
              <a:rPr lang="en-US" u="sng" dirty="0">
                <a:sym typeface="Wingdings"/>
              </a:rPr>
              <a:t>How did </a:t>
            </a:r>
            <a:r>
              <a:rPr lang="en-US" u="sng" dirty="0" err="1">
                <a:sym typeface="Wingdings"/>
              </a:rPr>
              <a:t>repartimientos</a:t>
            </a:r>
            <a:r>
              <a:rPr lang="en-US" u="sng" dirty="0">
                <a:sym typeface="Wingdings"/>
              </a:rPr>
              <a:t> work?</a:t>
            </a:r>
            <a:endParaRPr lang="en-US" dirty="0">
              <a:sym typeface="Wingdings"/>
            </a:endParaRPr>
          </a:p>
          <a:p>
            <a:r>
              <a:rPr lang="en-US" dirty="0">
                <a:sym typeface="Wingdings"/>
              </a:rPr>
              <a:t>First half of 17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  labor assignments fell out of use in Mexico</a:t>
            </a:r>
          </a:p>
          <a:p>
            <a:pPr lvl="1"/>
            <a:r>
              <a:rPr lang="en-US" dirty="0">
                <a:sym typeface="Wingdings"/>
              </a:rPr>
              <a:t>Recurring smallpox epidemics</a:t>
            </a:r>
          </a:p>
          <a:p>
            <a:pPr lvl="1"/>
            <a:r>
              <a:rPr lang="en-US" dirty="0">
                <a:sym typeface="Wingdings"/>
              </a:rPr>
              <a:t>Replaced by wage labor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6639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Rise of the Creoles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447255"/>
            <a:ext cx="10233800" cy="511120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Decline of administrative and fiscal efficiency</a:t>
            </a:r>
          </a:p>
          <a:p>
            <a:pPr lvl="1"/>
            <a:r>
              <a:rPr lang="en-US" dirty="0"/>
              <a:t>Wars of Spanish Habsburg empire</a:t>
            </a:r>
          </a:p>
          <a:p>
            <a:pPr lvl="1"/>
            <a:r>
              <a:rPr lang="en-US" dirty="0"/>
              <a:t>Philip II </a:t>
            </a:r>
            <a:r>
              <a:rPr lang="en-US" dirty="0">
                <a:sym typeface="Wingdings"/>
              </a:rPr>
              <a:t> declared bankruptcy four times between 1557 and 1596</a:t>
            </a:r>
          </a:p>
          <a:p>
            <a:r>
              <a:rPr lang="en-US" dirty="0">
                <a:sym typeface="Wingdings"/>
              </a:rPr>
              <a:t>Crown began to sell offices in the Americas to highest bidders</a:t>
            </a:r>
          </a:p>
          <a:p>
            <a:pPr lvl="1"/>
            <a:r>
              <a:rPr lang="en-US" dirty="0">
                <a:sym typeface="Wingdings"/>
              </a:rPr>
              <a:t>First offices  elective position in the municipal councils</a:t>
            </a:r>
          </a:p>
          <a:p>
            <a:r>
              <a:rPr lang="en-US" dirty="0">
                <a:sym typeface="Wingdings"/>
              </a:rPr>
              <a:t>By the end of the 16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century, Creoles had purchased life appointments </a:t>
            </a:r>
          </a:p>
          <a:p>
            <a:pPr lvl="1"/>
            <a:r>
              <a:rPr lang="en-US" dirty="0">
                <a:sym typeface="Wingdings"/>
              </a:rPr>
              <a:t>City councils</a:t>
            </a:r>
          </a:p>
          <a:p>
            <a:pPr lvl="1"/>
            <a:r>
              <a:rPr lang="en-US" dirty="0">
                <a:sym typeface="Wingdings"/>
              </a:rPr>
              <a:t>Scribes</a:t>
            </a:r>
          </a:p>
          <a:p>
            <a:pPr lvl="1"/>
            <a:r>
              <a:rPr lang="en-US" dirty="0">
                <a:sym typeface="Wingdings"/>
              </a:rPr>
              <a:t>Local judges</a:t>
            </a:r>
          </a:p>
          <a:p>
            <a:pPr lvl="1"/>
            <a:r>
              <a:rPr lang="en-US" dirty="0">
                <a:sym typeface="Wingdings"/>
              </a:rPr>
              <a:t>Police chiefs</a:t>
            </a:r>
          </a:p>
          <a:p>
            <a:r>
              <a:rPr lang="en-US" dirty="0">
                <a:sym typeface="Wingdings"/>
              </a:rPr>
              <a:t>Emergence of local oligarchies  ended elective, participatory politics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427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Rise of the Creoles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17</a:t>
            </a:r>
            <a:r>
              <a:rPr lang="en-US" baseline="30000" dirty="0"/>
              <a:t>th</a:t>
            </a:r>
            <a:r>
              <a:rPr lang="en-US" dirty="0"/>
              <a:t> century </a:t>
            </a:r>
            <a:r>
              <a:rPr lang="en-US" dirty="0">
                <a:sym typeface="Wingdings"/>
              </a:rPr>
              <a:t> majority of administrative positions became available through purchase </a:t>
            </a:r>
          </a:p>
          <a:p>
            <a:pPr lvl="1"/>
            <a:r>
              <a:rPr lang="en-US" dirty="0">
                <a:sym typeface="Wingdings"/>
              </a:rPr>
              <a:t>Far reaching consequences</a:t>
            </a:r>
          </a:p>
          <a:p>
            <a:r>
              <a:rPr lang="en-US" dirty="0">
                <a:sym typeface="Wingdings"/>
              </a:rPr>
              <a:t>Creoles advanced on a broad front in the administrative positions</a:t>
            </a:r>
          </a:p>
          <a:p>
            <a:pPr lvl="1"/>
            <a:r>
              <a:rPr lang="en-US" dirty="0">
                <a:sym typeface="Wingdings"/>
              </a:rPr>
              <a:t>Fewer Spaniards wanted to buy their American positions from overseas</a:t>
            </a:r>
          </a:p>
          <a:p>
            <a:r>
              <a:rPr lang="en-US" dirty="0">
                <a:sym typeface="Wingdings"/>
              </a:rPr>
              <a:t>Only opportunities attractive for European Spaniards  300 positions of governors and inspectors</a:t>
            </a:r>
          </a:p>
          <a:p>
            <a:pPr lvl="1"/>
            <a:r>
              <a:rPr lang="en-US" dirty="0">
                <a:sym typeface="Wingdings"/>
              </a:rPr>
              <a:t>Wealthy Spanish merchants delegated junior partners to lucrative activities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127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Trading Post to Conquest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Columbus </a:t>
            </a:r>
            <a:r>
              <a:rPr lang="en-US" dirty="0">
                <a:sym typeface="Wingdings"/>
              </a:rPr>
              <a:t> royal commission</a:t>
            </a:r>
          </a:p>
          <a:p>
            <a:pPr lvl="1"/>
            <a:r>
              <a:rPr lang="en-US" dirty="0">
                <a:sym typeface="Wingdings"/>
              </a:rPr>
              <a:t>Entitled to build fortified posts, trade with indigenous </a:t>
            </a:r>
            <a:r>
              <a:rPr lang="en-US" dirty="0" err="1">
                <a:sym typeface="Wingdings"/>
              </a:rPr>
              <a:t>Taínos</a:t>
            </a:r>
            <a:endParaRPr lang="en-US" dirty="0">
              <a:sym typeface="Wingdings"/>
            </a:endParaRPr>
          </a:p>
          <a:p>
            <a:r>
              <a:rPr lang="en-US" dirty="0">
                <a:sym typeface="Wingdings"/>
              </a:rPr>
              <a:t>Trade relationship quickly deteriorated</a:t>
            </a:r>
          </a:p>
          <a:p>
            <a:pPr lvl="1"/>
            <a:r>
              <a:rPr lang="en-US" dirty="0">
                <a:sym typeface="Wingdings"/>
              </a:rPr>
              <a:t>Spaniards usurped traditional entitlements of chiefs  gold</a:t>
            </a:r>
          </a:p>
          <a:p>
            <a:pPr lvl="1"/>
            <a:r>
              <a:rPr lang="en-US" dirty="0">
                <a:sym typeface="Wingdings"/>
              </a:rPr>
              <a:t>Land-labor grants (</a:t>
            </a:r>
            <a:r>
              <a:rPr lang="en-US" i="1" dirty="0" err="1">
                <a:sym typeface="Wingdings"/>
              </a:rPr>
              <a:t>encomiendas</a:t>
            </a:r>
            <a:r>
              <a:rPr lang="en-US" dirty="0">
                <a:sym typeface="Wingdings"/>
              </a:rPr>
              <a:t>)</a:t>
            </a:r>
          </a:p>
          <a:p>
            <a:pPr lvl="1"/>
            <a:r>
              <a:rPr lang="en-US" dirty="0">
                <a:sym typeface="Wingdings"/>
              </a:rPr>
              <a:t>Forced labor</a:t>
            </a:r>
          </a:p>
          <a:p>
            <a:pPr lvl="1"/>
            <a:endParaRPr lang="en-US" dirty="0">
              <a:sym typeface="Wingdings"/>
            </a:endParaRPr>
          </a:p>
          <a:p>
            <a:pPr lvl="1"/>
            <a:endParaRPr lang="en-US" dirty="0">
              <a:sym typeface="Wingding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5824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Rise of the Creoles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ym typeface="Wingdings"/>
              </a:rPr>
              <a:t>By 1700  decline of competence of office holders </a:t>
            </a:r>
            <a:endParaRPr lang="en-US" dirty="0"/>
          </a:p>
          <a:p>
            <a:pPr lvl="1"/>
            <a:r>
              <a:rPr lang="en-US" dirty="0"/>
              <a:t>Emergence of Creole elite </a:t>
            </a:r>
            <a:r>
              <a:rPr lang="en-US" dirty="0">
                <a:sym typeface="Wingdings"/>
              </a:rPr>
              <a:t> bend Spanish administration to its will</a:t>
            </a:r>
          </a:p>
          <a:p>
            <a:pPr lvl="1"/>
            <a:r>
              <a:rPr lang="en-US" dirty="0">
                <a:sym typeface="Wingdings"/>
              </a:rPr>
              <a:t>Decentralization of decision-making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5423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Northwest European Interference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555529"/>
            <a:ext cx="10233800" cy="5002924"/>
          </a:xfrm>
        </p:spPr>
        <p:txBody>
          <a:bodyPr>
            <a:normAutofit/>
          </a:bodyPr>
          <a:lstStyle/>
          <a:p>
            <a:r>
              <a:rPr lang="en-US" dirty="0"/>
              <a:t>17</a:t>
            </a:r>
            <a:r>
              <a:rPr lang="en-US" baseline="30000" dirty="0"/>
              <a:t>th</a:t>
            </a:r>
            <a:r>
              <a:rPr lang="en-US" dirty="0"/>
              <a:t> century problems for Spain</a:t>
            </a:r>
          </a:p>
          <a:p>
            <a:pPr lvl="1"/>
            <a:r>
              <a:rPr lang="en-US" dirty="0"/>
              <a:t>Administrative grip on Americas weakening</a:t>
            </a:r>
          </a:p>
          <a:p>
            <a:pPr lvl="1"/>
            <a:r>
              <a:rPr lang="en-US" dirty="0"/>
              <a:t>Increasing need to defend American holdings against European interlopers</a:t>
            </a:r>
          </a:p>
          <a:p>
            <a:r>
              <a:rPr lang="en-US" dirty="0"/>
              <a:t>European privateers</a:t>
            </a:r>
          </a:p>
          <a:p>
            <a:pPr lvl="1"/>
            <a:r>
              <a:rPr lang="en-US" dirty="0"/>
              <a:t>Hold royal charters</a:t>
            </a:r>
          </a:p>
          <a:p>
            <a:pPr lvl="1"/>
            <a:r>
              <a:rPr lang="en-US" dirty="0"/>
              <a:t>Harassed Spanish silver shipments, Caribbean ports</a:t>
            </a:r>
          </a:p>
          <a:p>
            <a:r>
              <a:rPr lang="en-US" dirty="0"/>
              <a:t>Early 17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</a:p>
          <a:p>
            <a:pPr lvl="1"/>
            <a:r>
              <a:rPr lang="en-US" dirty="0"/>
              <a:t>French, English, Dutch sent ships to occupy smaller Caribbean islands not claimed by Spain</a:t>
            </a:r>
          </a:p>
          <a:p>
            <a:pPr lvl="1"/>
            <a:r>
              <a:rPr lang="en-US" dirty="0"/>
              <a:t>Privateer and contraband traders stationed on islands </a:t>
            </a:r>
            <a:r>
              <a:rPr lang="en-US" dirty="0">
                <a:sym typeface="Wingdings"/>
              </a:rPr>
              <a:t> damaging Spain’s shipping monopoly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8118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Northwest European Interference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Conquests of Spanish islands</a:t>
            </a:r>
          </a:p>
          <a:p>
            <a:pPr lvl="1"/>
            <a:r>
              <a:rPr lang="en-US" dirty="0"/>
              <a:t>1665 </a:t>
            </a:r>
            <a:r>
              <a:rPr lang="en-US" dirty="0">
                <a:sym typeface="Wingdings"/>
              </a:rPr>
              <a:t> England captures Jamaica</a:t>
            </a:r>
          </a:p>
          <a:p>
            <a:pPr lvl="1"/>
            <a:r>
              <a:rPr lang="en-US" dirty="0">
                <a:sym typeface="Wingdings"/>
              </a:rPr>
              <a:t>1665  French colonization of western Hispaniola</a:t>
            </a:r>
          </a:p>
          <a:p>
            <a:r>
              <a:rPr lang="en-US" dirty="0">
                <a:sym typeface="Wingdings"/>
              </a:rPr>
              <a:t>Pacific coast</a:t>
            </a:r>
          </a:p>
          <a:p>
            <a:pPr lvl="1"/>
            <a:r>
              <a:rPr lang="en-US" dirty="0">
                <a:sym typeface="Wingdings"/>
              </a:rPr>
              <a:t>Galleons of Spanish fleet from Philippines  targets of English privateers</a:t>
            </a:r>
          </a:p>
          <a:p>
            <a:r>
              <a:rPr lang="en-US" dirty="0">
                <a:sym typeface="Wingdings"/>
              </a:rPr>
              <a:t>Over the course of the 17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  Spain allocated 1/2 – 2/3 of its American revenues to defending annual treasure fleets, Caribbean possessions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8437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9891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0790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Bourbon Reforms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Death of Charles II, last Habsburg King of Spain, in 1700</a:t>
            </a:r>
          </a:p>
          <a:p>
            <a:pPr lvl="1"/>
            <a:r>
              <a:rPr lang="en-US" dirty="0"/>
              <a:t>Succeeded by son of his half-sister, Maria Theresa of France</a:t>
            </a:r>
          </a:p>
          <a:p>
            <a:pPr lvl="1"/>
            <a:r>
              <a:rPr lang="en-US" dirty="0"/>
              <a:t>Initiated new reigning Bourbon dynasty in France</a:t>
            </a:r>
          </a:p>
          <a:p>
            <a:r>
              <a:rPr lang="en-US" dirty="0"/>
              <a:t>Bourbon dynasty </a:t>
            </a:r>
            <a:r>
              <a:rPr lang="en-US" dirty="0">
                <a:sym typeface="Wingdings"/>
              </a:rPr>
              <a:t> major efforts to regain control over American possessions</a:t>
            </a:r>
          </a:p>
          <a:p>
            <a:pPr lvl="1"/>
            <a:r>
              <a:rPr lang="en-US" dirty="0">
                <a:sym typeface="Wingdings"/>
              </a:rPr>
              <a:t>Began from weak position  nearly 90% of all goods traded from Europe to the Americas were of non-Spanish origins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935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Bourbon Reforms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Population increases among settlers, Native Americans </a:t>
            </a:r>
            <a:endParaRPr lang="en-US" dirty="0">
              <a:sym typeface="Wingdings"/>
            </a:endParaRPr>
          </a:p>
          <a:p>
            <a:pPr lvl="1"/>
            <a:r>
              <a:rPr lang="en-US" dirty="0">
                <a:sym typeface="Wingdings"/>
              </a:rPr>
              <a:t>Opportunities for Spanish manufacturers, merchants</a:t>
            </a:r>
          </a:p>
          <a:p>
            <a:r>
              <a:rPr lang="en-US" dirty="0">
                <a:sym typeface="Wingdings"/>
              </a:rPr>
              <a:t>Mid-19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  Bourbon reform program began to show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6417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Bourbon Reforms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429406"/>
            <a:ext cx="10233800" cy="5213131"/>
          </a:xfrm>
        </p:spPr>
        <p:txBody>
          <a:bodyPr/>
          <a:lstStyle/>
          <a:p>
            <a:r>
              <a:rPr lang="en-US" dirty="0"/>
              <a:t>Reforms</a:t>
            </a:r>
          </a:p>
          <a:p>
            <a:pPr lvl="1"/>
            <a:r>
              <a:rPr lang="en-US" dirty="0"/>
              <a:t>Improved naval connections</a:t>
            </a:r>
          </a:p>
          <a:p>
            <a:pPr lvl="1"/>
            <a:r>
              <a:rPr lang="en-US" dirty="0"/>
              <a:t>Improved administrative control</a:t>
            </a:r>
          </a:p>
          <a:p>
            <a:pPr lvl="1"/>
            <a:r>
              <a:rPr lang="en-US" dirty="0"/>
              <a:t>Annual armed silver fleet was greatly reduced </a:t>
            </a:r>
            <a:r>
              <a:rPr lang="en-US" dirty="0">
                <a:sym typeface="Wingdings"/>
              </a:rPr>
              <a:t> replaced by more frequent sailings ad different times of the year</a:t>
            </a:r>
          </a:p>
          <a:p>
            <a:pPr lvl="1"/>
            <a:r>
              <a:rPr lang="en-US" dirty="0">
                <a:sym typeface="Wingdings"/>
              </a:rPr>
              <a:t>Newly formed Spanish companies  reduced contraband trade</a:t>
            </a:r>
          </a:p>
          <a:p>
            <a:pPr lvl="1"/>
            <a:r>
              <a:rPr lang="en-US" dirty="0">
                <a:sym typeface="Wingdings"/>
              </a:rPr>
              <a:t>Elections took place for municipal councils</a:t>
            </a:r>
          </a:p>
          <a:p>
            <a:pPr lvl="1"/>
            <a:r>
              <a:rPr lang="en-US" dirty="0">
                <a:sym typeface="Wingdings"/>
              </a:rPr>
              <a:t>Spanish-born salaried officials replaced Creoles</a:t>
            </a:r>
          </a:p>
          <a:p>
            <a:pPr lvl="1"/>
            <a:r>
              <a:rPr lang="en-US" dirty="0">
                <a:sym typeface="Wingdings"/>
              </a:rPr>
              <a:t>Two </a:t>
            </a:r>
            <a:r>
              <a:rPr lang="en-US" dirty="0" err="1">
                <a:sym typeface="Wingdings"/>
              </a:rPr>
              <a:t>viceroyalities</a:t>
            </a:r>
            <a:r>
              <a:rPr lang="en-US" dirty="0">
                <a:sym typeface="Wingdings"/>
              </a:rPr>
              <a:t> subdivided into four</a:t>
            </a:r>
          </a:p>
          <a:p>
            <a:pPr lvl="1"/>
            <a:r>
              <a:rPr lang="en-US" dirty="0">
                <a:sym typeface="Wingdings"/>
              </a:rPr>
              <a:t>Sale of tobacco, brandy  state monopolies</a:t>
            </a:r>
          </a:p>
          <a:p>
            <a:pPr lvl="1"/>
            <a:r>
              <a:rPr lang="en-US" dirty="0">
                <a:sym typeface="Wingdings"/>
              </a:rPr>
              <a:t>Expansion of silver mining, cotton textile manufacturing</a:t>
            </a:r>
          </a:p>
          <a:p>
            <a:r>
              <a:rPr lang="en-US" dirty="0">
                <a:sym typeface="Wingdings"/>
              </a:rPr>
              <a:t>Spain regained control over colonies by 2</a:t>
            </a:r>
            <a:r>
              <a:rPr lang="en-US" baseline="30000" dirty="0">
                <a:sym typeface="Wingdings"/>
              </a:rPr>
              <a:t>nd</a:t>
            </a:r>
            <a:r>
              <a:rPr lang="en-US" dirty="0">
                <a:sym typeface="Wingdings"/>
              </a:rPr>
              <a:t> half of 18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9156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Bourbon Reforms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Results of reforms</a:t>
            </a:r>
          </a:p>
          <a:p>
            <a:pPr lvl="1"/>
            <a:r>
              <a:rPr lang="en-US" dirty="0"/>
              <a:t>Tax receipts increased more than twofold</a:t>
            </a:r>
          </a:p>
          <a:p>
            <a:r>
              <a:rPr lang="en-US" dirty="0"/>
              <a:t>Reforms remained incomplete</a:t>
            </a:r>
          </a:p>
          <a:p>
            <a:pPr lvl="1"/>
            <a:r>
              <a:rPr lang="en-US" dirty="0"/>
              <a:t>Spanish economy not reformed</a:t>
            </a:r>
          </a:p>
          <a:p>
            <a:pPr lvl="1"/>
            <a:r>
              <a:rPr lang="en-US" dirty="0"/>
              <a:t>Changes did not diminish English, French dominance of import market</a:t>
            </a:r>
          </a:p>
          <a:p>
            <a:pPr lvl="1"/>
            <a:r>
              <a:rPr lang="en-US" dirty="0"/>
              <a:t>Spain failed to produce goods at competitive prices for the colonies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7903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Portuguese Colonialism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Contrast between Spanish and Portuguese progress in the New World</a:t>
            </a:r>
          </a:p>
          <a:p>
            <a:r>
              <a:rPr lang="en-US" dirty="0"/>
              <a:t>Brazil remained initially confined to a broad coastal strip</a:t>
            </a:r>
          </a:p>
          <a:p>
            <a:pPr lvl="1"/>
            <a:r>
              <a:rPr lang="en-US" dirty="0"/>
              <a:t>Developed only slowly during the 16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</a:p>
          <a:p>
            <a:r>
              <a:rPr lang="en-US" dirty="0"/>
              <a:t>Governor-generals of Brazil</a:t>
            </a:r>
          </a:p>
          <a:p>
            <a:pPr lvl="1"/>
            <a:r>
              <a:rPr lang="en-US" dirty="0"/>
              <a:t>Equivalent to Spanish viceroy</a:t>
            </a:r>
          </a:p>
          <a:p>
            <a:pPr lvl="1"/>
            <a:r>
              <a:rPr lang="en-US" dirty="0"/>
              <a:t>First arrived in 1549</a:t>
            </a:r>
          </a:p>
          <a:p>
            <a:pPr lvl="1"/>
            <a:r>
              <a:rPr lang="en-US" dirty="0"/>
              <a:t>He and successors </a:t>
            </a:r>
            <a:r>
              <a:rPr lang="en-US" dirty="0">
                <a:sym typeface="Wingdings"/>
              </a:rPr>
              <a:t> members of high aristocracy but salaried positions, subject to term limits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935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Portuguese Colonialism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Growth of colony led to creation of a council in Portuguese capital of Lisbon</a:t>
            </a:r>
          </a:p>
          <a:p>
            <a:pPr lvl="1"/>
            <a:r>
              <a:rPr lang="en-US" dirty="0"/>
              <a:t>Made all Brazilian appointments</a:t>
            </a:r>
          </a:p>
          <a:p>
            <a:pPr lvl="1"/>
            <a:r>
              <a:rPr lang="en-US" dirty="0"/>
              <a:t>Established a high court for all judicial affairs in northern Brazil</a:t>
            </a:r>
          </a:p>
          <a:p>
            <a:r>
              <a:rPr lang="en-US" dirty="0"/>
              <a:t>Nonmilitary colonial positions filled by commoners with law degrees</a:t>
            </a:r>
          </a:p>
          <a:p>
            <a:pPr lvl="1"/>
            <a:r>
              <a:rPr lang="en-US" dirty="0"/>
              <a:t>Offices later became open to purchase, though not to the same extent as in Spanish colonies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44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Trading Post to Conquest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999" y="1825625"/>
            <a:ext cx="10493931" cy="4351338"/>
          </a:xfrm>
        </p:spPr>
        <p:txBody>
          <a:bodyPr/>
          <a:lstStyle/>
          <a:p>
            <a:r>
              <a:rPr lang="en-US" dirty="0"/>
              <a:t>Spanish conquest of Caribbean </a:t>
            </a:r>
            <a:r>
              <a:rPr lang="en-US" dirty="0">
                <a:sym typeface="Wingdings"/>
              </a:rPr>
              <a:t> not only through force</a:t>
            </a:r>
          </a:p>
          <a:p>
            <a:pPr lvl="1"/>
            <a:r>
              <a:rPr lang="en-US" dirty="0">
                <a:sym typeface="Wingdings"/>
              </a:rPr>
              <a:t>Disease</a:t>
            </a:r>
          </a:p>
          <a:p>
            <a:r>
              <a:rPr lang="en-US" dirty="0">
                <a:sym typeface="Wingdings"/>
              </a:rPr>
              <a:t>Smallpox</a:t>
            </a:r>
          </a:p>
          <a:p>
            <a:pPr lvl="1"/>
            <a:r>
              <a:rPr lang="en-US" dirty="0">
                <a:sym typeface="Wingdings"/>
              </a:rPr>
              <a:t>250,000 to 1,000,000 </a:t>
            </a:r>
            <a:r>
              <a:rPr lang="en-US" dirty="0" err="1">
                <a:sym typeface="Wingdings"/>
              </a:rPr>
              <a:t>Taínos</a:t>
            </a:r>
            <a:r>
              <a:rPr lang="en-US" dirty="0">
                <a:sym typeface="Wingdings"/>
              </a:rPr>
              <a:t> on larger islands</a:t>
            </a:r>
          </a:p>
          <a:p>
            <a:pPr lvl="1"/>
            <a:r>
              <a:rPr lang="en-US" dirty="0">
                <a:sym typeface="Wingdings"/>
              </a:rPr>
              <a:t>Isolated for more than 10,000 years, no domesticated animals  no immunity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1438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Portuguese Colonialism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Jesuit-converted Native Americans were transported to Jesuit-administered villages</a:t>
            </a:r>
          </a:p>
          <a:p>
            <a:r>
              <a:rPr lang="en-US" dirty="0"/>
              <a:t>Clash between colonial cities and Jesuits over slave raids in Jesuit village territories</a:t>
            </a:r>
          </a:p>
          <a:p>
            <a:pPr lvl="1"/>
            <a:r>
              <a:rPr lang="en-US" i="1" dirty="0" err="1"/>
              <a:t>Bandeirantes</a:t>
            </a:r>
            <a:endParaRPr lang="en-US" dirty="0"/>
          </a:p>
          <a:p>
            <a:r>
              <a:rPr lang="en-US" dirty="0"/>
              <a:t>Native American slaves in demand on ranches, sugar plantations</a:t>
            </a:r>
          </a:p>
          <a:p>
            <a:r>
              <a:rPr lang="en-US" dirty="0"/>
              <a:t>Portuguese crown and Catholic Church had banned enslavement of Native Americans – as had the Spanish</a:t>
            </a:r>
          </a:p>
          <a:p>
            <a:pPr lvl="1"/>
            <a:r>
              <a:rPr lang="en-US" dirty="0"/>
              <a:t>Loophole</a:t>
            </a:r>
          </a:p>
          <a:p>
            <a:pPr lvl="1"/>
            <a:r>
              <a:rPr lang="en-US" dirty="0"/>
              <a:t>Powerlessness of Lisbon, Jesuits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680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Expansion into the Interior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Mid-17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</a:p>
          <a:p>
            <a:pPr lvl="1"/>
            <a:r>
              <a:rPr lang="en-US" dirty="0"/>
              <a:t>Jesuits, Native Americans succeeded in pushing many </a:t>
            </a:r>
            <a:r>
              <a:rPr lang="en-US" dirty="0" err="1"/>
              <a:t>bandeirantes</a:t>
            </a:r>
            <a:r>
              <a:rPr lang="en-US" dirty="0"/>
              <a:t> west and north</a:t>
            </a:r>
          </a:p>
          <a:p>
            <a:pPr lvl="1"/>
            <a:r>
              <a:rPr lang="en-US" dirty="0" err="1"/>
              <a:t>Bandeirantes</a:t>
            </a:r>
            <a:r>
              <a:rPr lang="en-US" dirty="0"/>
              <a:t> switched from slave raiding to prospecting for gold</a:t>
            </a:r>
          </a:p>
          <a:p>
            <a:pPr lvl="1"/>
            <a:r>
              <a:rPr lang="en-US" dirty="0"/>
              <a:t>Raids continued in the far north until 1680, when Native American slavery finally ended</a:t>
            </a:r>
          </a:p>
          <a:p>
            <a:pPr lvl="1"/>
            <a:r>
              <a:rPr lang="en-US" dirty="0"/>
              <a:t>Impact on Brazil’s borders</a:t>
            </a:r>
          </a:p>
          <a:p>
            <a:r>
              <a:rPr lang="en-US" dirty="0"/>
              <a:t>Gold discoveries in Minas </a:t>
            </a:r>
            <a:r>
              <a:rPr lang="en-US" dirty="0" err="1"/>
              <a:t>Gerais</a:t>
            </a:r>
            <a:r>
              <a:rPr lang="en-US" dirty="0"/>
              <a:t> in 1690</a:t>
            </a:r>
          </a:p>
          <a:p>
            <a:pPr lvl="1"/>
            <a:r>
              <a:rPr lang="en-US" dirty="0"/>
              <a:t>Rapid increase in European immigrant population</a:t>
            </a:r>
          </a:p>
          <a:p>
            <a:pPr lvl="1"/>
            <a:r>
              <a:rPr lang="en-US" dirty="0"/>
              <a:t>First inland region of the colony to attract settlers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865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802348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Expansion into the Interior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Smallpox outbreak in the 1650’s</a:t>
            </a:r>
          </a:p>
          <a:p>
            <a:pPr lvl="1"/>
            <a:r>
              <a:rPr lang="en-US" dirty="0"/>
              <a:t>Significant reduction in Native American population</a:t>
            </a:r>
          </a:p>
          <a:p>
            <a:pPr lvl="1"/>
            <a:r>
              <a:rPr lang="en-US" dirty="0"/>
              <a:t>Alternative theories?</a:t>
            </a:r>
          </a:p>
          <a:p>
            <a:r>
              <a:rPr lang="en-US" dirty="0"/>
              <a:t>Lost labor replaced with slaves imported from Africa</a:t>
            </a:r>
          </a:p>
          <a:p>
            <a:pPr lvl="1"/>
            <a:r>
              <a:rPr lang="en-US" dirty="0"/>
              <a:t>Worked sugar plantations</a:t>
            </a:r>
          </a:p>
          <a:p>
            <a:pPr lvl="1"/>
            <a:r>
              <a:rPr lang="en-US" dirty="0"/>
              <a:t>Worked the mines after 1690</a:t>
            </a:r>
          </a:p>
          <a:p>
            <a:r>
              <a:rPr lang="en-US" dirty="0"/>
              <a:t>Mining operations</a:t>
            </a:r>
          </a:p>
          <a:p>
            <a:pPr lvl="1"/>
            <a:r>
              <a:rPr lang="en-US" dirty="0"/>
              <a:t>Surface mining </a:t>
            </a:r>
            <a:r>
              <a:rPr lang="en-US" dirty="0">
                <a:sym typeface="Wingdings"/>
              </a:rPr>
              <a:t> not underground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51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Expansion into the Interior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Creation of the Ministry of the Navy and Overseas Territories</a:t>
            </a:r>
          </a:p>
          <a:p>
            <a:pPr lvl="1"/>
            <a:r>
              <a:rPr lang="en-US" dirty="0"/>
              <a:t>Greatly expanded the administrative structure in Brazil</a:t>
            </a:r>
          </a:p>
          <a:p>
            <a:pPr lvl="1"/>
            <a:r>
              <a:rPr lang="en-US" dirty="0"/>
              <a:t>Established 14 regions</a:t>
            </a:r>
          </a:p>
          <a:p>
            <a:pPr lvl="1"/>
            <a:r>
              <a:rPr lang="en-US" dirty="0"/>
              <a:t>Established a second high court in Rio de Janeiro (new capital in 1736)</a:t>
            </a:r>
          </a:p>
          <a:p>
            <a:r>
              <a:rPr lang="en-US" dirty="0"/>
              <a:t>Ministry in Lisbon ended sale of offices</a:t>
            </a:r>
          </a:p>
          <a:p>
            <a:pPr lvl="1"/>
            <a:r>
              <a:rPr lang="en-US" dirty="0"/>
              <a:t>Increased efficiency of tax collection</a:t>
            </a:r>
          </a:p>
          <a:p>
            <a:pPr lvl="1"/>
            <a:r>
              <a:rPr lang="en-US" dirty="0"/>
              <a:t>Encouraged Brazilian textile manufacturing to work towards independence from English imports</a:t>
            </a:r>
          </a:p>
          <a:p>
            <a:r>
              <a:rPr lang="en-US" dirty="0"/>
              <a:t>Mid-18</a:t>
            </a:r>
            <a:r>
              <a:rPr lang="en-US" baseline="30000" dirty="0"/>
              <a:t>th</a:t>
            </a:r>
            <a:r>
              <a:rPr lang="en-US" dirty="0"/>
              <a:t> century </a:t>
            </a:r>
            <a:r>
              <a:rPr lang="en-US" dirty="0">
                <a:sym typeface="Wingdings"/>
              </a:rPr>
              <a:t> Brazil was a flourishing colony</a:t>
            </a:r>
          </a:p>
          <a:p>
            <a:pPr lvl="1"/>
            <a:r>
              <a:rPr lang="en-US" dirty="0">
                <a:sym typeface="Wingdings"/>
              </a:rPr>
              <a:t>Produced </a:t>
            </a:r>
            <a:r>
              <a:rPr lang="en-US" dirty="0" err="1">
                <a:sym typeface="Wingdings"/>
              </a:rPr>
              <a:t>brazilwood</a:t>
            </a:r>
            <a:r>
              <a:rPr lang="en-US" dirty="0">
                <a:sym typeface="Wingdings"/>
              </a:rPr>
              <a:t>, sugar, gold, tobacco, cacao, vanilla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5280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North American Settlements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Initial efforts to settle in North America in 16</a:t>
            </a:r>
            <a:r>
              <a:rPr lang="en-US" baseline="30000" dirty="0"/>
              <a:t>th</a:t>
            </a:r>
            <a:r>
              <a:rPr lang="en-US" dirty="0"/>
              <a:t> century were unsuccessful</a:t>
            </a:r>
          </a:p>
          <a:p>
            <a:pPr lvl="1"/>
            <a:r>
              <a:rPr lang="en-US" dirty="0"/>
              <a:t>Less hospitable</a:t>
            </a:r>
          </a:p>
          <a:p>
            <a:r>
              <a:rPr lang="en-US" dirty="0"/>
              <a:t>Early 17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</a:p>
          <a:p>
            <a:pPr lvl="1"/>
            <a:r>
              <a:rPr lang="en-US" dirty="0"/>
              <a:t>French, English, Dutch merchant investors succeeded in establishing small communities</a:t>
            </a:r>
          </a:p>
          <a:p>
            <a:r>
              <a:rPr lang="en-US" dirty="0"/>
              <a:t>New colonies</a:t>
            </a:r>
          </a:p>
          <a:p>
            <a:pPr lvl="1"/>
            <a:r>
              <a:rPr lang="en-US" dirty="0"/>
              <a:t>Jamestown (1607)</a:t>
            </a:r>
          </a:p>
          <a:p>
            <a:pPr lvl="1"/>
            <a:r>
              <a:rPr lang="en-US" dirty="0"/>
              <a:t>Quebec (1608)</a:t>
            </a:r>
          </a:p>
          <a:p>
            <a:pPr lvl="1"/>
            <a:r>
              <a:rPr lang="en-US" dirty="0"/>
              <a:t>Plymouth and Boston (1620; 1630)</a:t>
            </a:r>
          </a:p>
          <a:p>
            <a:pPr lvl="1"/>
            <a:r>
              <a:rPr lang="en-US" dirty="0"/>
              <a:t>New Amsterdam (1625)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9096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0" y="0"/>
            <a:ext cx="6717667" cy="6858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903054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North American Settlements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Initial settlements</a:t>
            </a:r>
          </a:p>
          <a:p>
            <a:pPr lvl="1"/>
            <a:r>
              <a:rPr lang="en-US" dirty="0"/>
              <a:t>Northeastern coast</a:t>
            </a:r>
          </a:p>
          <a:p>
            <a:pPr lvl="1"/>
            <a:r>
              <a:rPr lang="en-US" dirty="0"/>
              <a:t>Purchased land from local Native American villages</a:t>
            </a:r>
          </a:p>
          <a:p>
            <a:pPr lvl="1"/>
            <a:r>
              <a:rPr lang="en-US" dirty="0"/>
              <a:t>Self-sufficient?</a:t>
            </a:r>
          </a:p>
          <a:p>
            <a:r>
              <a:rPr lang="en-US" dirty="0"/>
              <a:t>Difficult to thrive on subsistence agriculture, fur trading</a:t>
            </a:r>
          </a:p>
          <a:p>
            <a:pPr lvl="1"/>
            <a:r>
              <a:rPr lang="en-US" dirty="0"/>
              <a:t>Northerly settlements struggled through 17</a:t>
            </a:r>
            <a:r>
              <a:rPr lang="en-US" baseline="30000" dirty="0"/>
              <a:t>th</a:t>
            </a:r>
            <a:r>
              <a:rPr lang="en-US" dirty="0"/>
              <a:t> century</a:t>
            </a:r>
          </a:p>
          <a:p>
            <a:pPr lvl="1"/>
            <a:r>
              <a:rPr lang="en-US" dirty="0"/>
              <a:t>Sustained by Catholic missionary efforts or Puritans</a:t>
            </a:r>
          </a:p>
          <a:p>
            <a:r>
              <a:rPr lang="en-US" dirty="0"/>
              <a:t>Southern settlements survived because of adoption of tobacco as a cash crop</a:t>
            </a:r>
          </a:p>
          <a:p>
            <a:r>
              <a:rPr lang="en-US" dirty="0"/>
              <a:t>North American settlements were not initially followed by territorial conquests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478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the first attempt to establish colony on the mid-Atlantic coast</a:t>
            </a:r>
          </a:p>
          <a:p>
            <a:pPr lvl="1"/>
            <a:r>
              <a:rPr lang="en-US" dirty="0"/>
              <a:t>1585 </a:t>
            </a:r>
            <a:r>
              <a:rPr lang="en-US" dirty="0">
                <a:sym typeface="Wingdings"/>
              </a:rPr>
              <a:t> Sir Walter Raleigh </a:t>
            </a:r>
          </a:p>
          <a:p>
            <a:pPr lvl="1"/>
            <a:r>
              <a:rPr lang="en-US" dirty="0">
                <a:sym typeface="Wingdings"/>
              </a:rPr>
              <a:t>1587  Lost Colony of Roanoke</a:t>
            </a:r>
          </a:p>
          <a:p>
            <a:pPr lvl="1"/>
            <a:r>
              <a:rPr lang="en-US" dirty="0">
                <a:sym typeface="Wingdings"/>
              </a:rPr>
              <a:t>Jamestown  belated continuation of Roanoke?</a:t>
            </a:r>
          </a:p>
          <a:p>
            <a:r>
              <a:rPr lang="en-US" dirty="0">
                <a:sym typeface="Wingdings"/>
              </a:rPr>
              <a:t>James I peace treaty with Spain</a:t>
            </a:r>
          </a:p>
          <a:p>
            <a:pPr lvl="1"/>
            <a:r>
              <a:rPr lang="en-US" dirty="0">
                <a:sym typeface="Wingdings"/>
              </a:rPr>
              <a:t>No piracy</a:t>
            </a:r>
          </a:p>
          <a:p>
            <a:pPr lvl="1"/>
            <a:r>
              <a:rPr lang="en-US" dirty="0">
                <a:sym typeface="Wingdings"/>
              </a:rPr>
              <a:t>Allowed English settlements in North America  lands uninhabited by other Europeans</a:t>
            </a:r>
          </a:p>
          <a:p>
            <a:r>
              <a:rPr lang="en-US" dirty="0">
                <a:sym typeface="Wingdings"/>
              </a:rPr>
              <a:t>April 10, 1606  James I grants charter to the Virginia Company</a:t>
            </a:r>
          </a:p>
          <a:p>
            <a:pPr lvl="1"/>
            <a:r>
              <a:rPr lang="en-US" dirty="0">
                <a:sym typeface="Wingdings"/>
              </a:rPr>
              <a:t>Create two colonies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2975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5837848" cy="4351338"/>
          </a:xfrm>
        </p:spPr>
        <p:txBody>
          <a:bodyPr>
            <a:normAutofit/>
          </a:bodyPr>
          <a:lstStyle/>
          <a:p>
            <a:r>
              <a:rPr lang="en-US" dirty="0"/>
              <a:t>Two English colonies</a:t>
            </a:r>
          </a:p>
          <a:p>
            <a:pPr lvl="1"/>
            <a:r>
              <a:rPr lang="en-US" dirty="0"/>
              <a:t>From modern-day North Carolina to New York</a:t>
            </a:r>
          </a:p>
          <a:p>
            <a:pPr lvl="1"/>
            <a:r>
              <a:rPr lang="en-US" dirty="0"/>
              <a:t>From the Chesapeake to northern Maine</a:t>
            </a:r>
          </a:p>
          <a:p>
            <a:r>
              <a:rPr lang="en-US" dirty="0"/>
              <a:t>Virginia Company </a:t>
            </a:r>
            <a:r>
              <a:rPr lang="en-US" dirty="0">
                <a:sym typeface="Wingdings"/>
              </a:rPr>
              <a:t> responsible for promoting, governing southern colony</a:t>
            </a:r>
          </a:p>
          <a:p>
            <a:pPr lvl="1"/>
            <a:r>
              <a:rPr lang="en-US" dirty="0">
                <a:sym typeface="Wingdings"/>
              </a:rPr>
              <a:t>Company created a local council to rule colony  headed by annually elected president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59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034" y="2032794"/>
            <a:ext cx="4610100" cy="3937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71057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Trading Post to Conquest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688994"/>
            <a:ext cx="10233800" cy="50323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Protests re: labor exploitation, disease</a:t>
            </a:r>
          </a:p>
          <a:p>
            <a:pPr lvl="1"/>
            <a:r>
              <a:rPr lang="en-US" dirty="0"/>
              <a:t>Largely from the clergy</a:t>
            </a:r>
          </a:p>
          <a:p>
            <a:r>
              <a:rPr lang="en-US" dirty="0" err="1"/>
              <a:t>Bartolomé</a:t>
            </a:r>
            <a:r>
              <a:rPr lang="en-US" dirty="0"/>
              <a:t> de las Casas (1474-1566)</a:t>
            </a:r>
          </a:p>
          <a:p>
            <a:pPr lvl="1"/>
            <a:r>
              <a:rPr lang="en-US" dirty="0"/>
              <a:t>Spanish historian, social reformer, Dominican friar</a:t>
            </a:r>
          </a:p>
          <a:p>
            <a:pPr lvl="1"/>
            <a:r>
              <a:rPr lang="en-US" dirty="0"/>
              <a:t>First officially appointed “Protector of the Indians”</a:t>
            </a:r>
          </a:p>
          <a:p>
            <a:pPr lvl="1"/>
            <a:r>
              <a:rPr lang="en-US" dirty="0"/>
              <a:t>One of the first European settlers in the Americas</a:t>
            </a:r>
          </a:p>
          <a:p>
            <a:pPr lvl="1"/>
            <a:r>
              <a:rPr lang="en-US" dirty="0"/>
              <a:t>Initially held encomienda, Indian slaves </a:t>
            </a:r>
            <a:r>
              <a:rPr lang="en-US" dirty="0">
                <a:sym typeface="Wingdings"/>
              </a:rPr>
              <a:t> renounced</a:t>
            </a:r>
          </a:p>
          <a:p>
            <a:pPr lvl="1"/>
            <a:r>
              <a:rPr lang="en-US" dirty="0">
                <a:sym typeface="Wingdings"/>
              </a:rPr>
              <a:t>1515 advocated on behalf of Indian rights</a:t>
            </a:r>
          </a:p>
          <a:p>
            <a:pPr lvl="1"/>
            <a:r>
              <a:rPr lang="en-US" dirty="0">
                <a:sym typeface="Wingdings"/>
              </a:rPr>
              <a:t>1516  suggested importing Africans to replace Indian labor  almost immediately regretted, fought against</a:t>
            </a:r>
          </a:p>
          <a:p>
            <a:pPr lvl="1"/>
            <a:r>
              <a:rPr lang="en-US" dirty="0">
                <a:sym typeface="Wingdings"/>
              </a:rPr>
              <a:t>New Laws (1542)</a:t>
            </a:r>
          </a:p>
          <a:p>
            <a:pPr lvl="1"/>
            <a:r>
              <a:rPr lang="en-US" dirty="0">
                <a:sym typeface="Wingdings"/>
              </a:rPr>
              <a:t>Frequently described as one of first advocates for universal conception of human dignity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8675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Aims of the Jamestown expedition</a:t>
            </a:r>
          </a:p>
          <a:p>
            <a:pPr lvl="1"/>
            <a:r>
              <a:rPr lang="en-US" dirty="0"/>
              <a:t>Establish England’s claim to North America</a:t>
            </a:r>
          </a:p>
          <a:p>
            <a:pPr lvl="1"/>
            <a:r>
              <a:rPr lang="en-US" dirty="0"/>
              <a:t>Search for gold or silver mines</a:t>
            </a:r>
          </a:p>
          <a:p>
            <a:pPr lvl="1"/>
            <a:r>
              <a:rPr lang="en-US" dirty="0"/>
              <a:t>Find a passage to the Pacific Ocean (the “Other Sea”)</a:t>
            </a:r>
          </a:p>
          <a:p>
            <a:pPr lvl="1"/>
            <a:r>
              <a:rPr lang="en-US" dirty="0"/>
              <a:t>Harvest the natural resources of the land</a:t>
            </a:r>
          </a:p>
          <a:p>
            <a:pPr lvl="1"/>
            <a:r>
              <a:rPr lang="en-US" dirty="0"/>
              <a:t>Trade with Indian peoples</a:t>
            </a:r>
          </a:p>
          <a:p>
            <a:r>
              <a:rPr lang="en-US" dirty="0"/>
              <a:t>First settlers arrived off of Virginia on April 26, 1606</a:t>
            </a:r>
          </a:p>
          <a:p>
            <a:pPr lvl="1"/>
            <a:r>
              <a:rPr lang="en-US" dirty="0"/>
              <a:t>Settled on the site of Jamestown on May 14</a:t>
            </a:r>
          </a:p>
          <a:p>
            <a:pPr lvl="1"/>
            <a:r>
              <a:rPr lang="en-US" dirty="0"/>
              <a:t>Named in honor of King James VI/I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5394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64917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800" dirty="0"/>
            </a:br>
            <a:r>
              <a:rPr lang="en-US" sz="4800" dirty="0"/>
              <a:t>Jamestown - Interaction With </a:t>
            </a:r>
            <a:br>
              <a:rPr lang="en-US" sz="4800" dirty="0"/>
            </a:br>
            <a:r>
              <a:rPr lang="en-US" sz="4800" dirty="0"/>
              <a:t>Indigenous People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Region ruled by powerful chief </a:t>
            </a:r>
            <a:r>
              <a:rPr lang="en-US" dirty="0">
                <a:sym typeface="Wingdings"/>
              </a:rPr>
              <a:t> </a:t>
            </a:r>
            <a:r>
              <a:rPr lang="en-US" dirty="0" err="1">
                <a:sym typeface="Wingdings"/>
              </a:rPr>
              <a:t>Wahunsunacock</a:t>
            </a:r>
            <a:r>
              <a:rPr lang="en-US" dirty="0">
                <a:sym typeface="Wingdings"/>
              </a:rPr>
              <a:t> (Powhatan)</a:t>
            </a:r>
          </a:p>
          <a:p>
            <a:pPr lvl="1"/>
            <a:r>
              <a:rPr lang="en-US" dirty="0">
                <a:sym typeface="Wingdings"/>
              </a:rPr>
              <a:t>Domains stretched from south of the James River to Potomac River</a:t>
            </a:r>
          </a:p>
          <a:p>
            <a:pPr lvl="1"/>
            <a:r>
              <a:rPr lang="en-US" dirty="0">
                <a:sym typeface="Wingdings"/>
              </a:rPr>
              <a:t>Thirty tribes</a:t>
            </a:r>
          </a:p>
          <a:p>
            <a:pPr lvl="1"/>
            <a:r>
              <a:rPr lang="en-US" dirty="0">
                <a:sym typeface="Wingdings"/>
              </a:rPr>
              <a:t>Approximately 14,000 people</a:t>
            </a:r>
          </a:p>
          <a:p>
            <a:r>
              <a:rPr lang="en-US" dirty="0">
                <a:sym typeface="Wingdings"/>
              </a:rPr>
              <a:t>Colonists instructed by the company to be cautious in dealings with Indians</a:t>
            </a:r>
          </a:p>
          <a:p>
            <a:pPr lvl="1"/>
            <a:r>
              <a:rPr lang="en-US" dirty="0">
                <a:sym typeface="Wingdings"/>
              </a:rPr>
              <a:t>Try to keep on good terms to encourage trade</a:t>
            </a:r>
          </a:p>
          <a:p>
            <a:r>
              <a:rPr lang="en-US" dirty="0">
                <a:sym typeface="Wingdings"/>
              </a:rPr>
              <a:t>Initial contacts indicate some friendly groups</a:t>
            </a:r>
          </a:p>
          <a:p>
            <a:pPr lvl="1"/>
            <a:r>
              <a:rPr lang="en-US" dirty="0">
                <a:sym typeface="Wingdings"/>
              </a:rPr>
              <a:t>Attack on English settlement by several hundred warriors  colonists constructed a fort in three weeks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58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38100"/>
            <a:ext cx="10160000" cy="67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122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Settlement experienced a series of setbacks in summer , 1607</a:t>
            </a:r>
          </a:p>
          <a:p>
            <a:pPr lvl="1"/>
            <a:r>
              <a:rPr lang="en-US" dirty="0"/>
              <a:t>Disease</a:t>
            </a:r>
          </a:p>
          <a:p>
            <a:pPr lvl="1"/>
            <a:r>
              <a:rPr lang="en-US" dirty="0"/>
              <a:t>Sporadic Indian attacks</a:t>
            </a:r>
          </a:p>
          <a:p>
            <a:pPr lvl="1"/>
            <a:r>
              <a:rPr lang="en-US" dirty="0"/>
              <a:t>Polluted drinking water</a:t>
            </a:r>
          </a:p>
          <a:p>
            <a:pPr lvl="1"/>
            <a:r>
              <a:rPr lang="en-US" dirty="0"/>
              <a:t> Poor diet</a:t>
            </a:r>
          </a:p>
          <a:p>
            <a:r>
              <a:rPr lang="en-US" dirty="0"/>
              <a:t>Resulted in the deaths of approximately 2/3 of the men</a:t>
            </a:r>
          </a:p>
          <a:p>
            <a:pPr lvl="1"/>
            <a:r>
              <a:rPr lang="en-US" dirty="0"/>
              <a:t>By December </a:t>
            </a:r>
            <a:r>
              <a:rPr lang="en-US" dirty="0">
                <a:sym typeface="Wingdings"/>
              </a:rPr>
              <a:t> only 38 of the original 104 colonists survived</a:t>
            </a:r>
          </a:p>
          <a:p>
            <a:r>
              <a:rPr lang="en-US" dirty="0">
                <a:sym typeface="Wingdings"/>
              </a:rPr>
              <a:t>Colony on the brink of collapse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982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1608 </a:t>
            </a:r>
            <a:r>
              <a:rPr lang="en-US" dirty="0">
                <a:sym typeface="Wingdings"/>
              </a:rPr>
              <a:t> reinforcements arrived</a:t>
            </a:r>
          </a:p>
          <a:p>
            <a:pPr lvl="1"/>
            <a:r>
              <a:rPr lang="en-US" dirty="0">
                <a:sym typeface="Wingdings"/>
              </a:rPr>
              <a:t>More colonists</a:t>
            </a:r>
          </a:p>
          <a:p>
            <a:pPr lvl="1"/>
            <a:r>
              <a:rPr lang="en-US" dirty="0">
                <a:sym typeface="Wingdings"/>
              </a:rPr>
              <a:t>Fresh supplies</a:t>
            </a:r>
          </a:p>
          <a:p>
            <a:r>
              <a:rPr lang="en-US" dirty="0">
                <a:sym typeface="Wingdings"/>
              </a:rPr>
              <a:t>Colonists continued to search for precious minerals, river passage to Pacific</a:t>
            </a:r>
          </a:p>
          <a:p>
            <a:r>
              <a:rPr lang="en-US" dirty="0">
                <a:sym typeface="Wingdings"/>
              </a:rPr>
              <a:t>Captain John Smith took over leadership of colony in September, 1608</a:t>
            </a:r>
          </a:p>
          <a:p>
            <a:pPr lvl="1"/>
            <a:r>
              <a:rPr lang="en-US" dirty="0">
                <a:sym typeface="Wingdings"/>
              </a:rPr>
              <a:t>Urged colonists to give up search for gold, silver</a:t>
            </a:r>
          </a:p>
          <a:p>
            <a:pPr lvl="1"/>
            <a:r>
              <a:rPr lang="en-US" dirty="0">
                <a:sym typeface="Wingdings"/>
              </a:rPr>
              <a:t>Concentrate instead on producing goods to send back to England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643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Story of John Smith and Pocahontas is almost entirely fiction</a:t>
            </a:r>
          </a:p>
          <a:p>
            <a:pPr lvl="1"/>
            <a:r>
              <a:rPr lang="en-US" dirty="0"/>
              <a:t>Age</a:t>
            </a:r>
          </a:p>
          <a:p>
            <a:pPr lvl="1"/>
            <a:r>
              <a:rPr lang="en-US" dirty="0"/>
              <a:t>Appearance</a:t>
            </a:r>
          </a:p>
          <a:p>
            <a:pPr lvl="1"/>
            <a:r>
              <a:rPr lang="en-US" dirty="0"/>
              <a:t>Smith’s life saved</a:t>
            </a:r>
          </a:p>
          <a:p>
            <a:pPr lvl="1"/>
            <a:r>
              <a:rPr lang="en-US" dirty="0"/>
              <a:t>Romance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492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1608-1609 </a:t>
            </a:r>
            <a:r>
              <a:rPr lang="en-US" dirty="0">
                <a:sym typeface="Wingdings"/>
              </a:rPr>
              <a:t> arrival of several hundred colonists</a:t>
            </a:r>
          </a:p>
          <a:p>
            <a:pPr lvl="1"/>
            <a:r>
              <a:rPr lang="en-US" dirty="0">
                <a:sym typeface="Wingdings"/>
              </a:rPr>
              <a:t>Led to steady deterioration in relations with the </a:t>
            </a:r>
            <a:r>
              <a:rPr lang="en-US" dirty="0" err="1">
                <a:sym typeface="Wingdings"/>
              </a:rPr>
              <a:t>Powhatans</a:t>
            </a:r>
            <a:endParaRPr lang="en-US" dirty="0">
              <a:sym typeface="Wingdings"/>
            </a:endParaRPr>
          </a:p>
          <a:p>
            <a:r>
              <a:rPr lang="en-US" dirty="0">
                <a:sym typeface="Wingdings"/>
              </a:rPr>
              <a:t>Fall of 1609  full scale hostilities</a:t>
            </a:r>
          </a:p>
          <a:p>
            <a:pPr lvl="1"/>
            <a:r>
              <a:rPr lang="en-US" dirty="0">
                <a:sym typeface="Wingdings"/>
              </a:rPr>
              <a:t>Winter  </a:t>
            </a:r>
            <a:r>
              <a:rPr lang="en-US" dirty="0" err="1">
                <a:sym typeface="Wingdings"/>
              </a:rPr>
              <a:t>Powhatans</a:t>
            </a:r>
            <a:r>
              <a:rPr lang="en-US" dirty="0">
                <a:sym typeface="Wingdings"/>
              </a:rPr>
              <a:t> sealed off Jamestown Island in order to starve colony into submission</a:t>
            </a:r>
          </a:p>
          <a:p>
            <a:pPr lvl="1"/>
            <a:r>
              <a:rPr lang="en-US" dirty="0">
                <a:sym typeface="Wingdings"/>
              </a:rPr>
              <a:t>Referred to by colonists as “the starving time”  numbers dropped from 280 to 90</a:t>
            </a:r>
          </a:p>
          <a:p>
            <a:r>
              <a:rPr lang="en-US" dirty="0">
                <a:sym typeface="Wingdings"/>
              </a:rPr>
              <a:t>Spring, 1610  arrival of hundreds of new settlers</a:t>
            </a:r>
          </a:p>
          <a:p>
            <a:pPr lvl="1"/>
            <a:r>
              <a:rPr lang="en-US" dirty="0">
                <a:sym typeface="Wingdings"/>
              </a:rPr>
              <a:t>Saved the colony from abandonment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506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Virginia Company introduced severe code of martial law</a:t>
            </a:r>
          </a:p>
          <a:p>
            <a:pPr lvl="1"/>
            <a:r>
              <a:rPr lang="en-US" dirty="0"/>
              <a:t>Intended to maintain order among colonists, prosecute war with </a:t>
            </a:r>
            <a:r>
              <a:rPr lang="en-US" dirty="0" err="1"/>
              <a:t>Powhatans</a:t>
            </a:r>
            <a:endParaRPr lang="en-US" dirty="0"/>
          </a:p>
          <a:p>
            <a:r>
              <a:rPr lang="en-US" dirty="0"/>
              <a:t>The Lawes Divine, </a:t>
            </a:r>
            <a:r>
              <a:rPr lang="en-US" dirty="0" err="1"/>
              <a:t>Morall</a:t>
            </a:r>
            <a:r>
              <a:rPr lang="en-US" dirty="0"/>
              <a:t> and </a:t>
            </a:r>
            <a:r>
              <a:rPr lang="en-US" dirty="0" err="1"/>
              <a:t>Martiall</a:t>
            </a:r>
            <a:endParaRPr lang="en-US" dirty="0"/>
          </a:p>
          <a:p>
            <a:pPr lvl="1"/>
            <a:r>
              <a:rPr lang="en-US" dirty="0"/>
              <a:t>Set out duties, obligations of settlers</a:t>
            </a:r>
          </a:p>
          <a:p>
            <a:pPr lvl="1"/>
            <a:r>
              <a:rPr lang="en-US" dirty="0"/>
              <a:t>Penalties for transgressions</a:t>
            </a:r>
          </a:p>
          <a:p>
            <a:r>
              <a:rPr lang="en-US" dirty="0"/>
              <a:t>Officers required to:</a:t>
            </a:r>
          </a:p>
          <a:p>
            <a:pPr lvl="1"/>
            <a:r>
              <a:rPr lang="en-US" dirty="0"/>
              <a:t>Ensure all under their command attended divine service twice daily</a:t>
            </a:r>
          </a:p>
          <a:p>
            <a:pPr lvl="1"/>
            <a:r>
              <a:rPr lang="en-US" dirty="0"/>
              <a:t>Punish anyone who blasphemed ”God’s holy name” or challenged authority of any preacher, </a:t>
            </a:r>
            <a:r>
              <a:rPr lang="en-US" dirty="0" err="1"/>
              <a:t>minsiter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442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Crime and punishment</a:t>
            </a:r>
          </a:p>
          <a:p>
            <a:pPr lvl="1"/>
            <a:r>
              <a:rPr lang="en-US" dirty="0"/>
              <a:t>Murder, treasonous acts and speeches, theft, trading with the Indians without permission, embezzlement of Company goods </a:t>
            </a:r>
            <a:r>
              <a:rPr lang="en-US" dirty="0">
                <a:sym typeface="Wingdings"/>
              </a:rPr>
              <a:t> punishable by death</a:t>
            </a:r>
          </a:p>
          <a:p>
            <a:pPr lvl="1"/>
            <a:r>
              <a:rPr lang="en-US" dirty="0">
                <a:sym typeface="Wingdings"/>
              </a:rPr>
              <a:t>Lesser offences  whippings, galley service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028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War with </a:t>
            </a:r>
            <a:r>
              <a:rPr lang="en-US" dirty="0" err="1"/>
              <a:t>Powhatans</a:t>
            </a:r>
            <a:r>
              <a:rPr lang="en-US" dirty="0"/>
              <a:t> dragged on before ending inconclusively in 1614</a:t>
            </a:r>
          </a:p>
          <a:p>
            <a:r>
              <a:rPr lang="en-US" dirty="0"/>
              <a:t>Marriage of Pocahontas to John Rolfe</a:t>
            </a:r>
          </a:p>
          <a:p>
            <a:pPr lvl="1"/>
            <a:r>
              <a:rPr lang="en-US" dirty="0"/>
              <a:t>Pocahontas had been captured in 1613 </a:t>
            </a:r>
            <a:r>
              <a:rPr lang="en-US" dirty="0">
                <a:sym typeface="Wingdings"/>
              </a:rPr>
              <a:t> held for ransom</a:t>
            </a:r>
          </a:p>
          <a:p>
            <a:pPr lvl="1"/>
            <a:r>
              <a:rPr lang="en-US" dirty="0">
                <a:sym typeface="Wingdings"/>
              </a:rPr>
              <a:t>Converted to Christianity, took the name Rebecca</a:t>
            </a:r>
          </a:p>
          <a:p>
            <a:pPr lvl="1"/>
            <a:r>
              <a:rPr lang="en-US" dirty="0">
                <a:sym typeface="Wingdings"/>
              </a:rPr>
              <a:t>Offered a chance to return to her people  chose to stay </a:t>
            </a:r>
            <a:endParaRPr lang="en-US" dirty="0"/>
          </a:p>
          <a:p>
            <a:pPr lvl="1"/>
            <a:r>
              <a:rPr lang="en-US" dirty="0"/>
              <a:t>Interpreted by English as a diplomatic alliance</a:t>
            </a:r>
          </a:p>
          <a:p>
            <a:pPr lvl="1"/>
            <a:r>
              <a:rPr lang="en-US" dirty="0"/>
              <a:t>Heralded uneasy truce between two peoples</a:t>
            </a:r>
          </a:p>
          <a:p>
            <a:r>
              <a:rPr lang="en-US" dirty="0"/>
              <a:t>Rapidly expanding market for tobacco in England</a:t>
            </a:r>
          </a:p>
          <a:p>
            <a:pPr lvl="1"/>
            <a:r>
              <a:rPr lang="en-US" dirty="0"/>
              <a:t>Rapid expansion of English settlement along James River Valley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62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Trading Post to Conquest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Laws of 1542</a:t>
            </a:r>
          </a:p>
          <a:p>
            <a:pPr lvl="1"/>
            <a:r>
              <a:rPr lang="en-US" dirty="0"/>
              <a:t>New Laws of the Indies for the Good Treatment and Preservation of the Indians</a:t>
            </a:r>
          </a:p>
          <a:p>
            <a:pPr lvl="1"/>
            <a:r>
              <a:rPr lang="en-US" dirty="0"/>
              <a:t>Issued by Emperor Charles V following calls for reform</a:t>
            </a:r>
          </a:p>
          <a:p>
            <a:pPr lvl="1"/>
            <a:r>
              <a:rPr lang="en-US" dirty="0"/>
              <a:t>Created to prevent exploitation, mistreatment of indigenous people by </a:t>
            </a:r>
            <a:r>
              <a:rPr lang="en-US" i="1" dirty="0" err="1"/>
              <a:t>encomenderos</a:t>
            </a:r>
            <a:r>
              <a:rPr lang="en-US" dirty="0"/>
              <a:t> – strictly limited power, dominion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166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Company established range of industries</a:t>
            </a:r>
          </a:p>
          <a:p>
            <a:pPr lvl="1"/>
            <a:r>
              <a:rPr lang="en-US" dirty="0"/>
              <a:t>Glass blowing</a:t>
            </a:r>
          </a:p>
          <a:p>
            <a:pPr lvl="1"/>
            <a:r>
              <a:rPr lang="en-US" dirty="0"/>
              <a:t>Iron smelting</a:t>
            </a:r>
          </a:p>
          <a:p>
            <a:pPr lvl="1"/>
            <a:r>
              <a:rPr lang="en-US" dirty="0"/>
              <a:t>Manufacture of potash, soap ashes, pitch, tar</a:t>
            </a:r>
          </a:p>
          <a:p>
            <a:r>
              <a:rPr lang="en-US" dirty="0"/>
              <a:t>Settlers produced a variety of timber goods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26735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1618 </a:t>
            </a:r>
            <a:r>
              <a:rPr lang="en-US" dirty="0">
                <a:sym typeface="Wingdings"/>
              </a:rPr>
              <a:t> Company replaced martial law with laws more like those of England</a:t>
            </a:r>
          </a:p>
          <a:p>
            <a:pPr lvl="1"/>
            <a:r>
              <a:rPr lang="en-US" dirty="0">
                <a:sym typeface="Wingdings"/>
              </a:rPr>
              <a:t>Land reform  acquisition of private property</a:t>
            </a:r>
          </a:p>
          <a:p>
            <a:r>
              <a:rPr lang="en-US" dirty="0">
                <a:sym typeface="Wingdings"/>
              </a:rPr>
              <a:t>1619  first legislative assembly in America convened in Jamestown church in July</a:t>
            </a:r>
          </a:p>
          <a:p>
            <a:pPr lvl="1"/>
            <a:r>
              <a:rPr lang="en-US" dirty="0">
                <a:sym typeface="Wingdings"/>
              </a:rPr>
              <a:t>Colonists would have some say in running their own affairs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3843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Early 1620s </a:t>
            </a:r>
            <a:r>
              <a:rPr lang="en-US" dirty="0">
                <a:sym typeface="Wingdings"/>
              </a:rPr>
              <a:t> Colony was booming</a:t>
            </a:r>
          </a:p>
          <a:p>
            <a:pPr lvl="1"/>
            <a:r>
              <a:rPr lang="en-US" dirty="0">
                <a:sym typeface="Wingdings"/>
              </a:rPr>
              <a:t>European population risen to over 1000</a:t>
            </a:r>
          </a:p>
          <a:p>
            <a:pPr lvl="1"/>
            <a:r>
              <a:rPr lang="en-US" dirty="0">
                <a:sym typeface="Wingdings"/>
              </a:rPr>
              <a:t>Tobacco exports increased  profits multiplied, planters sought more laborers</a:t>
            </a:r>
          </a:p>
          <a:p>
            <a:r>
              <a:rPr lang="en-US" dirty="0">
                <a:sym typeface="Wingdings"/>
              </a:rPr>
              <a:t>First mass migration to English America  between 1618 and 1622</a:t>
            </a:r>
          </a:p>
          <a:p>
            <a:pPr lvl="1"/>
            <a:r>
              <a:rPr lang="en-US" dirty="0">
                <a:sym typeface="Wingdings"/>
              </a:rPr>
              <a:t>At least 3000 settlers arrived</a:t>
            </a:r>
          </a:p>
          <a:p>
            <a:r>
              <a:rPr lang="en-US" dirty="0">
                <a:sym typeface="Wingdings"/>
              </a:rPr>
              <a:t>Rise in English population led to increased friction with indigenous people</a:t>
            </a:r>
          </a:p>
          <a:p>
            <a:pPr lvl="1"/>
            <a:r>
              <a:rPr lang="en-US" dirty="0">
                <a:sym typeface="Wingdings"/>
              </a:rPr>
              <a:t>Powhatan warriors attacked settlements along James River in March, 1622</a:t>
            </a:r>
          </a:p>
          <a:p>
            <a:pPr lvl="1"/>
            <a:r>
              <a:rPr lang="en-US" dirty="0">
                <a:sym typeface="Wingdings"/>
              </a:rPr>
              <a:t>350 settlers (approximately ¼ of English population) killed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0778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Jamestown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Uprising, further losses of life and property </a:t>
            </a:r>
            <a:r>
              <a:rPr lang="en-US" dirty="0">
                <a:sym typeface="Wingdings"/>
              </a:rPr>
              <a:t> devastating to the Company</a:t>
            </a:r>
          </a:p>
          <a:p>
            <a:pPr lvl="1"/>
            <a:r>
              <a:rPr lang="en-US" dirty="0">
                <a:sym typeface="Wingdings"/>
              </a:rPr>
              <a:t>Collapsed in 1624</a:t>
            </a:r>
          </a:p>
          <a:p>
            <a:r>
              <a:rPr lang="en-US" dirty="0">
                <a:sym typeface="Wingdings"/>
              </a:rPr>
              <a:t>English Crown took control of Virginia</a:t>
            </a:r>
          </a:p>
          <a:p>
            <a:pPr lvl="1"/>
            <a:r>
              <a:rPr lang="en-US" dirty="0">
                <a:sym typeface="Wingdings"/>
              </a:rPr>
              <a:t>Became England’s first royal colony in America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14400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Native Americans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European settlers in North America began supplementing agriculture with trade</a:t>
            </a:r>
          </a:p>
          <a:p>
            <a:pPr lvl="1"/>
            <a:r>
              <a:rPr lang="en-US" dirty="0"/>
              <a:t>Exchanged metal and glass wares, beads, seashells for </a:t>
            </a:r>
            <a:r>
              <a:rPr lang="en-US" dirty="0">
                <a:sym typeface="Wingdings"/>
              </a:rPr>
              <a:t></a:t>
            </a:r>
          </a:p>
          <a:p>
            <a:pPr lvl="1"/>
            <a:r>
              <a:rPr lang="en-US" dirty="0">
                <a:sym typeface="Wingdings"/>
              </a:rPr>
              <a:t>Furs, especially beaver pelts</a:t>
            </a:r>
          </a:p>
          <a:p>
            <a:r>
              <a:rPr lang="en-US" dirty="0">
                <a:sym typeface="Wingdings"/>
              </a:rPr>
              <a:t>European interaction with Native Americans  demographic impact</a:t>
            </a:r>
          </a:p>
          <a:p>
            <a:pPr lvl="1"/>
            <a:r>
              <a:rPr lang="en-US" dirty="0">
                <a:sym typeface="Wingdings"/>
              </a:rPr>
              <a:t>Smallpox</a:t>
            </a:r>
          </a:p>
          <a:p>
            <a:r>
              <a:rPr lang="en-US" dirty="0">
                <a:sym typeface="Wingdings"/>
              </a:rPr>
              <a:t>Introduction of weaponry</a:t>
            </a:r>
          </a:p>
          <a:p>
            <a:pPr lvl="1"/>
            <a:r>
              <a:rPr lang="en-US" dirty="0">
                <a:sym typeface="Wingdings"/>
              </a:rPr>
              <a:t>Firearms given to friendly Native tribes by Europeans  17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 Iroquois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58771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Native Americans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Armed Iroquois </a:t>
            </a:r>
            <a:r>
              <a:rPr lang="en-US" dirty="0">
                <a:sym typeface="Wingdings"/>
              </a:rPr>
              <a:t> blocked western expansion by English settlers</a:t>
            </a:r>
          </a:p>
          <a:p>
            <a:pPr lvl="1"/>
            <a:r>
              <a:rPr lang="en-US" dirty="0">
                <a:sym typeface="Wingdings"/>
              </a:rPr>
              <a:t>Allied with English against French</a:t>
            </a:r>
          </a:p>
          <a:p>
            <a:r>
              <a:rPr lang="en-US" dirty="0">
                <a:sym typeface="Wingdings"/>
              </a:rPr>
              <a:t>Iroquois fiercely determined to maintain dominance of fur trade</a:t>
            </a:r>
          </a:p>
          <a:p>
            <a:pPr lvl="1"/>
            <a:r>
              <a:rPr lang="en-US" dirty="0">
                <a:sym typeface="Wingdings"/>
              </a:rPr>
              <a:t>Wreaked havoc among Native American groups</a:t>
            </a:r>
          </a:p>
          <a:p>
            <a:pPr lvl="1"/>
            <a:r>
              <a:rPr lang="en-US" dirty="0">
                <a:sym typeface="Wingdings"/>
              </a:rPr>
              <a:t>Drove many smaller groups westward  settled as refugees</a:t>
            </a:r>
          </a:p>
          <a:p>
            <a:r>
              <a:rPr lang="en-US" dirty="0">
                <a:sym typeface="Wingdings"/>
              </a:rPr>
              <a:t>French officials, Jesuit missionaries  wanted to create alliance with refugee peoples</a:t>
            </a:r>
          </a:p>
          <a:p>
            <a:pPr lvl="1"/>
            <a:r>
              <a:rPr lang="en-US" dirty="0">
                <a:sym typeface="Wingdings"/>
              </a:rPr>
              <a:t>Many converts to Christianity  Creole Christianity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80355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Native Americans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Major population movements also occurred on Great Plains</a:t>
            </a:r>
          </a:p>
          <a:p>
            <a:pPr lvl="1"/>
            <a:r>
              <a:rPr lang="en-US" dirty="0"/>
              <a:t>Apaches arrived from the Rockies </a:t>
            </a:r>
            <a:r>
              <a:rPr lang="en-US" dirty="0">
                <a:sym typeface="Wingdings"/>
              </a:rPr>
              <a:t> Spanish horses</a:t>
            </a:r>
          </a:p>
          <a:p>
            <a:pPr lvl="1"/>
            <a:r>
              <a:rPr lang="en-US" dirty="0" err="1">
                <a:sym typeface="Wingdings"/>
              </a:rPr>
              <a:t>Comanches</a:t>
            </a:r>
            <a:r>
              <a:rPr lang="en-US" dirty="0">
                <a:sym typeface="Wingdings"/>
              </a:rPr>
              <a:t>  horses, firearms; began expansion at expense of Apaches</a:t>
            </a:r>
          </a:p>
          <a:p>
            <a:pPr lvl="1"/>
            <a:r>
              <a:rPr lang="en-US" dirty="0">
                <a:sym typeface="Wingdings"/>
              </a:rPr>
              <a:t>Sioux from northern forests</a:t>
            </a:r>
          </a:p>
          <a:p>
            <a:pPr lvl="1"/>
            <a:r>
              <a:rPr lang="en-US" dirty="0">
                <a:sym typeface="Wingdings"/>
              </a:rPr>
              <a:t>Cheyenne from Great Basin</a:t>
            </a:r>
          </a:p>
          <a:p>
            <a:r>
              <a:rPr lang="en-US" dirty="0">
                <a:sym typeface="Wingdings"/>
              </a:rPr>
              <a:t>18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  great transformation of central Native Americans into horse breeders, warriors</a:t>
            </a:r>
          </a:p>
          <a:p>
            <a:pPr lvl="1"/>
            <a:r>
              <a:rPr lang="en-US" dirty="0">
                <a:sym typeface="Wingdings"/>
              </a:rPr>
              <a:t>Smallpox epidemics did not reach the Plains until mid-18</a:t>
            </a:r>
            <a:r>
              <a:rPr lang="en-US" baseline="30000" dirty="0">
                <a:sym typeface="Wingdings"/>
              </a:rPr>
              <a:t>th</a:t>
            </a:r>
            <a:r>
              <a:rPr lang="en-US" dirty="0">
                <a:sym typeface="Wingdings"/>
              </a:rPr>
              <a:t> century</a:t>
            </a:r>
          </a:p>
          <a:p>
            <a:r>
              <a:rPr lang="en-US" dirty="0">
                <a:sym typeface="Wingdings"/>
              </a:rPr>
              <a:t>Declining population of Iroquois led to peace with French in 1701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9559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French Canada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502978"/>
            <a:ext cx="10233800" cy="5023945"/>
          </a:xfrm>
        </p:spPr>
        <p:txBody>
          <a:bodyPr/>
          <a:lstStyle/>
          <a:p>
            <a:r>
              <a:rPr lang="en-US" dirty="0"/>
              <a:t>1663 - program of French expansion into center of Northern America</a:t>
            </a:r>
          </a:p>
          <a:p>
            <a:pPr lvl="1"/>
            <a:r>
              <a:rPr lang="en-US" dirty="0"/>
              <a:t>Governor of Quebec </a:t>
            </a:r>
            <a:r>
              <a:rPr lang="en-US" dirty="0">
                <a:sym typeface="Wingdings"/>
              </a:rPr>
              <a:t> dispatched explorers, fur traders, missionaries</a:t>
            </a:r>
          </a:p>
          <a:p>
            <a:pPr lvl="1"/>
            <a:r>
              <a:rPr lang="en-US" dirty="0">
                <a:sym typeface="Wingdings"/>
              </a:rPr>
              <a:t>Explored Great Lakes region and Mississippi Valley</a:t>
            </a:r>
          </a:p>
          <a:p>
            <a:pPr lvl="1"/>
            <a:r>
              <a:rPr lang="en-US" dirty="0">
                <a:sym typeface="Wingdings"/>
              </a:rPr>
              <a:t>Followed by farmers, craftspeople, single women from France  gov’t-issued agricultural implements, livestock</a:t>
            </a:r>
          </a:p>
          <a:p>
            <a:r>
              <a:rPr lang="en-US" dirty="0">
                <a:sym typeface="Wingdings"/>
              </a:rPr>
              <a:t>Most successful settlement  La </a:t>
            </a:r>
            <a:r>
              <a:rPr lang="en-US" dirty="0" err="1">
                <a:sym typeface="Wingdings"/>
              </a:rPr>
              <a:t>Louisiane</a:t>
            </a:r>
            <a:r>
              <a:rPr lang="en-US" dirty="0">
                <a:sym typeface="Wingdings"/>
              </a:rPr>
              <a:t> at the mouth of the Mississippi River</a:t>
            </a:r>
          </a:p>
          <a:p>
            <a:pPr lvl="1"/>
            <a:r>
              <a:rPr lang="en-US" dirty="0">
                <a:sym typeface="Wingdings"/>
              </a:rPr>
              <a:t>Sugar plantations</a:t>
            </a:r>
          </a:p>
          <a:p>
            <a:r>
              <a:rPr lang="en-US" dirty="0">
                <a:sym typeface="Wingdings"/>
              </a:rPr>
              <a:t>Immigration restricted to French Catholic subjects</a:t>
            </a:r>
          </a:p>
          <a:p>
            <a:pPr lvl="1"/>
            <a:r>
              <a:rPr lang="en-US" dirty="0">
                <a:sym typeface="Wingdings"/>
              </a:rPr>
              <a:t>Only 30,000 settlers by 1750</a:t>
            </a:r>
          </a:p>
          <a:p>
            <a:pPr lvl="1"/>
            <a:r>
              <a:rPr lang="en-US" dirty="0">
                <a:sym typeface="Wingdings"/>
              </a:rPr>
              <a:t>English North America  1.2 million in same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5977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0"/>
            <a:ext cx="104782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0691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Colonial Assemblies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ym typeface="Wingdings"/>
              </a:rPr>
              <a:t>Colonies were administered by European merchant companies</a:t>
            </a:r>
          </a:p>
          <a:p>
            <a:pPr lvl="1"/>
            <a:r>
              <a:rPr lang="en-US" dirty="0">
                <a:sym typeface="Wingdings"/>
              </a:rPr>
              <a:t>Financed journeys of settlers</a:t>
            </a:r>
          </a:p>
          <a:p>
            <a:r>
              <a:rPr lang="en-US" dirty="0"/>
              <a:t>Increase in immigration to New England </a:t>
            </a:r>
            <a:r>
              <a:rPr lang="en-US" dirty="0">
                <a:sym typeface="Wingdings"/>
              </a:rPr>
              <a:t> calls for participation in colonial administration</a:t>
            </a:r>
          </a:p>
          <a:p>
            <a:r>
              <a:rPr lang="en-US" dirty="0">
                <a:sym typeface="Wingdings"/>
              </a:rPr>
              <a:t>First settlers to demand participation  Virginia tobacco growers</a:t>
            </a:r>
          </a:p>
          <a:p>
            <a:pPr lvl="1"/>
            <a:r>
              <a:rPr lang="en-US" dirty="0">
                <a:sym typeface="Wingdings"/>
              </a:rPr>
              <a:t>1619  deputized delegates from villages to meet at House of Burgesses</a:t>
            </a:r>
          </a:p>
          <a:p>
            <a:pPr lvl="1"/>
            <a:r>
              <a:rPr lang="en-US" dirty="0">
                <a:sym typeface="Wingdings"/>
              </a:rPr>
              <a:t>Created an early popular assembly in North America</a:t>
            </a:r>
          </a:p>
          <a:p>
            <a:pPr lvl="1"/>
            <a:r>
              <a:rPr lang="en-US" dirty="0">
                <a:sym typeface="Wingdings"/>
              </a:rPr>
              <a:t>Assisted their governor in running the country</a:t>
            </a:r>
          </a:p>
          <a:p>
            <a:r>
              <a:rPr lang="en-US" dirty="0">
                <a:sym typeface="Wingdings"/>
              </a:rPr>
              <a:t>Other English colonies soon followed suit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771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Trading Post to Conquest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Laws included:</a:t>
            </a:r>
          </a:p>
          <a:p>
            <a:pPr lvl="1"/>
            <a:r>
              <a:rPr lang="en-US" dirty="0"/>
              <a:t>Prohibition of the enslavement of the Indians</a:t>
            </a:r>
          </a:p>
          <a:p>
            <a:pPr lvl="1"/>
            <a:r>
              <a:rPr lang="en-US" dirty="0"/>
              <a:t>Provisions for gradual abolition of </a:t>
            </a:r>
            <a:r>
              <a:rPr lang="en-US" i="1" dirty="0"/>
              <a:t>encomienda</a:t>
            </a:r>
            <a:r>
              <a:rPr lang="en-US" dirty="0"/>
              <a:t> system</a:t>
            </a:r>
          </a:p>
          <a:p>
            <a:pPr lvl="1"/>
            <a:r>
              <a:rPr lang="en-US" dirty="0"/>
              <a:t>Stated that natives would be considered free persons </a:t>
            </a:r>
            <a:r>
              <a:rPr lang="en-US" dirty="0">
                <a:sym typeface="Wingdings"/>
              </a:rPr>
              <a:t> no forced labor</a:t>
            </a:r>
          </a:p>
          <a:p>
            <a:pPr lvl="1"/>
            <a:r>
              <a:rPr lang="en-US" dirty="0">
                <a:sym typeface="Wingdings"/>
              </a:rPr>
              <a:t>Natives only required to pay </a:t>
            </a:r>
            <a:r>
              <a:rPr lang="en-US" i="1" dirty="0" err="1">
                <a:sym typeface="Wingdings"/>
              </a:rPr>
              <a:t>encomenderos</a:t>
            </a:r>
            <a:r>
              <a:rPr lang="en-US" dirty="0">
                <a:sym typeface="Wingdings"/>
              </a:rPr>
              <a:t> tribute</a:t>
            </a:r>
          </a:p>
          <a:p>
            <a:pPr lvl="1"/>
            <a:r>
              <a:rPr lang="en-US" dirty="0">
                <a:sym typeface="Wingdings"/>
              </a:rPr>
              <a:t>If the natives worked, they were to be paid wages</a:t>
            </a:r>
          </a:p>
          <a:p>
            <a:pPr lvl="1"/>
            <a:r>
              <a:rPr lang="en-US" dirty="0">
                <a:sym typeface="Wingdings"/>
              </a:rPr>
              <a:t>Prohibited sending of indigenous people to work in mines </a:t>
            </a:r>
          </a:p>
          <a:p>
            <a:pPr lvl="1"/>
            <a:r>
              <a:rPr lang="en-US" dirty="0">
                <a:sym typeface="Wingdings"/>
              </a:rPr>
              <a:t>Required natives be taxed fairly, treated well</a:t>
            </a:r>
          </a:p>
          <a:p>
            <a:pPr lvl="1"/>
            <a:r>
              <a:rPr lang="en-US" dirty="0">
                <a:sym typeface="Wingdings"/>
              </a:rPr>
              <a:t>Ordered public officials or clergy with </a:t>
            </a:r>
            <a:r>
              <a:rPr lang="en-US" i="1" dirty="0">
                <a:sym typeface="Wingdings"/>
              </a:rPr>
              <a:t>encomienda</a:t>
            </a:r>
            <a:r>
              <a:rPr lang="en-US" dirty="0">
                <a:sym typeface="Wingdings"/>
              </a:rPr>
              <a:t> grants to return them immediately to the Crown</a:t>
            </a:r>
          </a:p>
          <a:p>
            <a:pPr lvl="1"/>
            <a:r>
              <a:rPr lang="en-US" i="1" dirty="0">
                <a:sym typeface="Wingdings"/>
              </a:rPr>
              <a:t>Encomienda</a:t>
            </a:r>
            <a:r>
              <a:rPr lang="en-US" dirty="0">
                <a:sym typeface="Wingdings"/>
              </a:rPr>
              <a:t> was no longer inheritable 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53699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Colonial Assemblies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England was initially uninvolved in governance of overseas territories</a:t>
            </a:r>
          </a:p>
          <a:p>
            <a:pPr lvl="1"/>
            <a:r>
              <a:rPr lang="en-US" dirty="0"/>
              <a:t>Dealing with internal Anglican-Puritan conflict</a:t>
            </a:r>
          </a:p>
          <a:p>
            <a:pPr lvl="1"/>
            <a:r>
              <a:rPr lang="en-US" dirty="0"/>
              <a:t>Responsibilities left to merchant companies, local settlers</a:t>
            </a:r>
          </a:p>
          <a:p>
            <a:r>
              <a:rPr lang="en-US" dirty="0"/>
              <a:t>Second half of 17</a:t>
            </a:r>
            <a:r>
              <a:rPr lang="en-US" baseline="30000" dirty="0"/>
              <a:t>th</a:t>
            </a:r>
            <a:r>
              <a:rPr lang="en-US" dirty="0"/>
              <a:t> century </a:t>
            </a:r>
            <a:r>
              <a:rPr lang="en-US" dirty="0">
                <a:sym typeface="Wingdings"/>
              </a:rPr>
              <a:t> England took governance of colonies away from charter merchants, companies</a:t>
            </a:r>
          </a:p>
          <a:p>
            <a:pPr lvl="1"/>
            <a:r>
              <a:rPr lang="en-US" dirty="0">
                <a:sym typeface="Wingdings"/>
              </a:rPr>
              <a:t>Faced entrenched settler assemblies, especially in New England</a:t>
            </a:r>
          </a:p>
          <a:p>
            <a:pPr lvl="1"/>
            <a:r>
              <a:rPr lang="en-US" dirty="0">
                <a:sym typeface="Wingdings"/>
              </a:rPr>
              <a:t>Only New York initially governed without assembly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18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Colonial Assemblies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governors </a:t>
            </a:r>
            <a:r>
              <a:rPr lang="en-US" dirty="0">
                <a:sym typeface="Wingdings"/>
              </a:rPr>
              <a:t> deputies of wealthy aristocrats who had never traveled to America</a:t>
            </a:r>
          </a:p>
          <a:p>
            <a:r>
              <a:rPr lang="en-US" dirty="0">
                <a:sym typeface="Wingdings"/>
              </a:rPr>
              <a:t>Governors were powerless to prevent assemblies from appropriating rights</a:t>
            </a:r>
          </a:p>
          <a:p>
            <a:pPr lvl="1"/>
            <a:r>
              <a:rPr lang="en-US" dirty="0">
                <a:sym typeface="Wingdings"/>
              </a:rPr>
              <a:t>Levy taxes</a:t>
            </a:r>
          </a:p>
          <a:p>
            <a:pPr lvl="1"/>
            <a:r>
              <a:rPr lang="en-US" dirty="0">
                <a:sym typeface="Wingdings"/>
              </a:rPr>
              <a:t>Make appointments</a:t>
            </a:r>
          </a:p>
          <a:p>
            <a:r>
              <a:rPr lang="en-US" dirty="0">
                <a:sym typeface="Wingdings"/>
              </a:rPr>
              <a:t>Assemblies modeled themselves after Parliament in London</a:t>
            </a:r>
          </a:p>
          <a:p>
            <a:pPr lvl="1"/>
            <a:r>
              <a:rPr lang="en-US" dirty="0">
                <a:sym typeface="Wingdings"/>
              </a:rPr>
              <a:t>Highly select bodies</a:t>
            </a:r>
          </a:p>
          <a:p>
            <a:pPr lvl="1"/>
            <a:r>
              <a:rPr lang="en-US" dirty="0">
                <a:sym typeface="Wingdings"/>
              </a:rPr>
              <a:t>Excluded poorer settlers  did not meet property requirements to vote, stand for election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5859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Territorial Expansion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Steady immigration encouraged British land speculation beyond Appalachian Mountains</a:t>
            </a:r>
          </a:p>
          <a:p>
            <a:r>
              <a:rPr lang="en-US" dirty="0"/>
              <a:t>1749 – Ohio Company of Virginia received royal permit to develop land south of Ohio River</a:t>
            </a:r>
          </a:p>
          <a:p>
            <a:pPr lvl="1"/>
            <a:r>
              <a:rPr lang="en-US" dirty="0"/>
              <a:t>French also claimed Ohio valley </a:t>
            </a:r>
            <a:r>
              <a:rPr lang="en-US" dirty="0">
                <a:sym typeface="Wingdings"/>
              </a:rPr>
              <a:t> part of their Canada-Mississippi-Louisiana territory</a:t>
            </a:r>
          </a:p>
          <a:p>
            <a:r>
              <a:rPr lang="en-US" dirty="0">
                <a:sym typeface="Wingdings"/>
              </a:rPr>
              <a:t>Tensions over valley erupted into open hostility</a:t>
            </a:r>
          </a:p>
          <a:p>
            <a:pPr lvl="1"/>
            <a:r>
              <a:rPr lang="en-US" dirty="0">
                <a:sym typeface="Wingdings"/>
              </a:rPr>
              <a:t>Initial encounters went badly for Virginian, British forces</a:t>
            </a:r>
          </a:p>
          <a:p>
            <a:r>
              <a:rPr lang="en-US" dirty="0">
                <a:sym typeface="Wingdings"/>
              </a:rPr>
              <a:t>1755  Clash broadened into worldwide war for dominance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781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83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0"/>
            <a:ext cx="9580442" cy="6858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8582789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Seven Years’ War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Also known as the French and Indian War</a:t>
            </a:r>
          </a:p>
          <a:p>
            <a:r>
              <a:rPr lang="en-US" dirty="0"/>
              <a:t>Both Great Britain and France borrowed heavily to fund the war</a:t>
            </a:r>
          </a:p>
          <a:p>
            <a:pPr lvl="1"/>
            <a:r>
              <a:rPr lang="en-US" dirty="0"/>
              <a:t>Great Britain </a:t>
            </a:r>
            <a:r>
              <a:rPr lang="en-US" dirty="0">
                <a:sym typeface="Wingdings"/>
              </a:rPr>
              <a:t> Superior navy</a:t>
            </a:r>
          </a:p>
          <a:p>
            <a:pPr lvl="1"/>
            <a:r>
              <a:rPr lang="en-US" dirty="0">
                <a:sym typeface="Wingdings"/>
              </a:rPr>
              <a:t>France  Superior army</a:t>
            </a:r>
          </a:p>
          <a:p>
            <a:r>
              <a:rPr lang="en-US" dirty="0">
                <a:sym typeface="Wingdings"/>
              </a:rPr>
              <a:t>British navy  successful blockade of French supplies to isolated land troops</a:t>
            </a:r>
          </a:p>
          <a:p>
            <a:pPr lvl="1"/>
            <a:r>
              <a:rPr lang="en-US" dirty="0">
                <a:sym typeface="Wingdings"/>
              </a:rPr>
              <a:t>Britain won the war in the colonies</a:t>
            </a:r>
          </a:p>
          <a:p>
            <a:r>
              <a:rPr lang="en-US" dirty="0">
                <a:sym typeface="Wingdings"/>
              </a:rPr>
              <a:t>In Europe, Britain failed to supply Prussian allies against Austrian-French alliance</a:t>
            </a:r>
          </a:p>
          <a:p>
            <a:pPr lvl="1"/>
            <a:r>
              <a:rPr lang="en-US" dirty="0">
                <a:sym typeface="Wingdings"/>
              </a:rPr>
              <a:t>European conflict ended in a draw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8723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Seven Years’ War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Britain gained most of French holdings in India, several Caribbean islands, all of Canada, all land east of the Mississippi</a:t>
            </a:r>
          </a:p>
          <a:p>
            <a:r>
              <a:rPr lang="en-US" dirty="0"/>
              <a:t>War costs, land swaps </a:t>
            </a:r>
            <a:r>
              <a:rPr lang="en-US" dirty="0">
                <a:sym typeface="Wingdings"/>
              </a:rPr>
              <a:t> unmanageable for vanquished and victor</a:t>
            </a:r>
          </a:p>
          <a:p>
            <a:pPr lvl="1"/>
            <a:r>
              <a:rPr lang="en-US" dirty="0">
                <a:sym typeface="Wingdings"/>
              </a:rPr>
              <a:t>Unpaid debts  root cause of American, French, Haitian revolutions</a:t>
            </a:r>
          </a:p>
          <a:p>
            <a:r>
              <a:rPr lang="en-US" dirty="0">
                <a:sym typeface="Wingdings"/>
              </a:rPr>
              <a:t>Revolutions, emerging industrialization of Britain  beginning of modern scientific-industrial 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Mainland Conquests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10233800" cy="5163754"/>
          </a:xfrm>
        </p:spPr>
        <p:txBody>
          <a:bodyPr>
            <a:normAutofit/>
          </a:bodyPr>
          <a:lstStyle/>
          <a:p>
            <a:r>
              <a:rPr lang="en-US" dirty="0" err="1"/>
              <a:t>Hernán</a:t>
            </a:r>
            <a:r>
              <a:rPr lang="en-US" dirty="0"/>
              <a:t> Cortés (1485-1547)</a:t>
            </a:r>
          </a:p>
          <a:p>
            <a:pPr lvl="1"/>
            <a:r>
              <a:rPr lang="en-US" dirty="0" err="1"/>
              <a:t>Estramadura</a:t>
            </a:r>
            <a:r>
              <a:rPr lang="en-US" dirty="0"/>
              <a:t> – southwestern Spain</a:t>
            </a:r>
          </a:p>
          <a:p>
            <a:pPr lvl="1"/>
            <a:r>
              <a:rPr lang="en-US" dirty="0"/>
              <a:t>Early settler on Hispaniola</a:t>
            </a:r>
          </a:p>
          <a:p>
            <a:pPr lvl="1"/>
            <a:r>
              <a:rPr lang="en-US" dirty="0"/>
              <a:t>Initially studied law</a:t>
            </a:r>
          </a:p>
          <a:p>
            <a:r>
              <a:rPr lang="en-US" dirty="0"/>
              <a:t>Arrived in the New World in 1504</a:t>
            </a:r>
          </a:p>
          <a:p>
            <a:pPr lvl="1"/>
            <a:r>
              <a:rPr lang="en-US" dirty="0"/>
              <a:t>Advanced quickly </a:t>
            </a:r>
            <a:r>
              <a:rPr lang="en-US" dirty="0">
                <a:sym typeface="Wingdings"/>
              </a:rPr>
              <a:t> scribe to mayor of Santiago</a:t>
            </a:r>
          </a:p>
          <a:p>
            <a:pPr lvl="1"/>
            <a:r>
              <a:rPr lang="en-US" dirty="0">
                <a:sym typeface="Wingdings"/>
              </a:rPr>
              <a:t>Land grants  wealth</a:t>
            </a:r>
          </a:p>
          <a:p>
            <a:r>
              <a:rPr lang="en-US" dirty="0">
                <a:sym typeface="Wingdings"/>
              </a:rPr>
              <a:t>Expeditionary force to Yucatán Peninsula – 1518</a:t>
            </a:r>
          </a:p>
          <a:p>
            <a:pPr lvl="1"/>
            <a:r>
              <a:rPr lang="en-US" dirty="0">
                <a:sym typeface="Wingdings"/>
              </a:rPr>
              <a:t>Exploration</a:t>
            </a:r>
          </a:p>
          <a:p>
            <a:pPr lvl="1"/>
            <a:r>
              <a:rPr lang="en-US" dirty="0">
                <a:sym typeface="Wingdings"/>
              </a:rPr>
              <a:t>Trade</a:t>
            </a:r>
          </a:p>
          <a:p>
            <a:pPr lvl="1"/>
            <a:r>
              <a:rPr lang="en-US" dirty="0">
                <a:sym typeface="Wingdings"/>
              </a:rPr>
              <a:t>300 men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22352-4A29-C640-B177-BCBFC96A72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661720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8081</TotalTime>
  <Words>4376</Words>
  <Application>Microsoft Macintosh PowerPoint</Application>
  <PresentationFormat>Widescreen</PresentationFormat>
  <Paragraphs>715</Paragraphs>
  <Slides>85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0" baseType="lpstr">
      <vt:lpstr>Arial</vt:lpstr>
      <vt:lpstr>Calibri</vt:lpstr>
      <vt:lpstr>Corbel</vt:lpstr>
      <vt:lpstr>Wingdings</vt:lpstr>
      <vt:lpstr>Depth</vt:lpstr>
      <vt:lpstr>New Patterns In  New Worlds </vt:lpstr>
      <vt:lpstr>The Conquest of  Mexico and Peru</vt:lpstr>
      <vt:lpstr>Mexico and Peru</vt:lpstr>
      <vt:lpstr>From Trading Post to Conquest</vt:lpstr>
      <vt:lpstr>From Trading Post to Conquest</vt:lpstr>
      <vt:lpstr>From Trading Post to Conquest </vt:lpstr>
      <vt:lpstr>From Trading Post to Conquest</vt:lpstr>
      <vt:lpstr>From Trading Post to Conquest</vt:lpstr>
      <vt:lpstr>First Mainland Conquests</vt:lpstr>
      <vt:lpstr>First Mainland Conquests</vt:lpstr>
      <vt:lpstr>First Mainland Conquests</vt:lpstr>
      <vt:lpstr>Conquest of the Aztec Empire</vt:lpstr>
      <vt:lpstr>Conquest of the Aztec Empire</vt:lpstr>
      <vt:lpstr>Conquest of the Aztec Empire</vt:lpstr>
      <vt:lpstr>Conquest of the Aztec Empire</vt:lpstr>
      <vt:lpstr>Conquest of the Inca Empire</vt:lpstr>
      <vt:lpstr>Conquest of the Inca Empire</vt:lpstr>
      <vt:lpstr>Conquest of the Inca Empire</vt:lpstr>
      <vt:lpstr>Conquest of the Incas</vt:lpstr>
      <vt:lpstr>Conquest of the Incas</vt:lpstr>
      <vt:lpstr>Conquest of the Incas</vt:lpstr>
      <vt:lpstr>Portuguese Conquest of Brazil</vt:lpstr>
      <vt:lpstr>Portuguese Conquest of Brazil</vt:lpstr>
      <vt:lpstr>Explanations for the Spanish Success</vt:lpstr>
      <vt:lpstr>Explanations for the Spanish Success</vt:lpstr>
      <vt:lpstr>Explanation for the Spanish Success</vt:lpstr>
      <vt:lpstr>Explanation for the Spanish Success</vt:lpstr>
      <vt:lpstr>Explanation for the Spanish Success</vt:lpstr>
      <vt:lpstr>Explanation for the Spanish Success</vt:lpstr>
      <vt:lpstr>The Establishment  of Colonial Institutions</vt:lpstr>
      <vt:lpstr>Colonial Institutions</vt:lpstr>
      <vt:lpstr>Colonial Institutions</vt:lpstr>
      <vt:lpstr>From Conquest to Colonialism</vt:lpstr>
      <vt:lpstr>From Conquest to Colonialism</vt:lpstr>
      <vt:lpstr>From Conquest to Colonialism</vt:lpstr>
      <vt:lpstr>Bureaucratic Efficiency</vt:lpstr>
      <vt:lpstr>Bureaucratic Efficiency</vt:lpstr>
      <vt:lpstr>The Rise of the Creoles</vt:lpstr>
      <vt:lpstr>The Rise of the Creoles</vt:lpstr>
      <vt:lpstr>The Rise of the Creoles</vt:lpstr>
      <vt:lpstr>Northwest European Interference</vt:lpstr>
      <vt:lpstr>Northwest European Interference</vt:lpstr>
      <vt:lpstr>PowerPoint Presentation</vt:lpstr>
      <vt:lpstr>Bourbon Reforms</vt:lpstr>
      <vt:lpstr>Bourbon Reforms</vt:lpstr>
      <vt:lpstr>Bourbon Reforms</vt:lpstr>
      <vt:lpstr>Bourbon Reforms</vt:lpstr>
      <vt:lpstr>Early Portuguese Colonialism</vt:lpstr>
      <vt:lpstr>Early Portuguese Colonialism</vt:lpstr>
      <vt:lpstr>Early Portuguese Colonialism</vt:lpstr>
      <vt:lpstr>Expansion into the Interior</vt:lpstr>
      <vt:lpstr>PowerPoint Presentation</vt:lpstr>
      <vt:lpstr>Expansion into the Interior</vt:lpstr>
      <vt:lpstr>Expansion into the Interior</vt:lpstr>
      <vt:lpstr>North American Settlements</vt:lpstr>
      <vt:lpstr>PowerPoint Presentation</vt:lpstr>
      <vt:lpstr>North American Settlements</vt:lpstr>
      <vt:lpstr>Jamestown</vt:lpstr>
      <vt:lpstr>Jamestown</vt:lpstr>
      <vt:lpstr>Jamestown</vt:lpstr>
      <vt:lpstr> Jamestown - Interaction With  Indigenous People </vt:lpstr>
      <vt:lpstr>PowerPoint Presentation</vt:lpstr>
      <vt:lpstr>Jamestown</vt:lpstr>
      <vt:lpstr>Jamestown</vt:lpstr>
      <vt:lpstr>Jamestown</vt:lpstr>
      <vt:lpstr>Jamestown</vt:lpstr>
      <vt:lpstr>Jamestown</vt:lpstr>
      <vt:lpstr>Jamestown</vt:lpstr>
      <vt:lpstr>Jamestown</vt:lpstr>
      <vt:lpstr>Jamestown</vt:lpstr>
      <vt:lpstr>Jamestown</vt:lpstr>
      <vt:lpstr>Jamestown</vt:lpstr>
      <vt:lpstr>Jamestown</vt:lpstr>
      <vt:lpstr>Native Americans</vt:lpstr>
      <vt:lpstr>Native Americans</vt:lpstr>
      <vt:lpstr>Native Americans</vt:lpstr>
      <vt:lpstr>French Canada</vt:lpstr>
      <vt:lpstr>PowerPoint Presentation</vt:lpstr>
      <vt:lpstr>Colonial Assemblies</vt:lpstr>
      <vt:lpstr>Colonial Assemblies</vt:lpstr>
      <vt:lpstr>Colonial Assemblies</vt:lpstr>
      <vt:lpstr>Territorial Expansion</vt:lpstr>
      <vt:lpstr>PowerPoint Presentation</vt:lpstr>
      <vt:lpstr>The Seven Years’ War</vt:lpstr>
      <vt:lpstr>The Seven Years’ War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Patterns In  New Worlds </dc:title>
  <dc:creator>Alexis Lavin</dc:creator>
  <cp:lastModifiedBy>Alexis Lavin</cp:lastModifiedBy>
  <cp:revision>108</cp:revision>
  <cp:lastPrinted>2017-10-11T02:49:52Z</cp:lastPrinted>
  <dcterms:created xsi:type="dcterms:W3CDTF">2017-08-16T15:10:15Z</dcterms:created>
  <dcterms:modified xsi:type="dcterms:W3CDTF">2018-01-28T23:05:58Z</dcterms:modified>
</cp:coreProperties>
</file>